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367" r:id="rId2"/>
    <p:sldId id="369" r:id="rId3"/>
    <p:sldId id="370" r:id="rId4"/>
    <p:sldId id="371" r:id="rId5"/>
    <p:sldId id="372" r:id="rId6"/>
    <p:sldId id="374" r:id="rId7"/>
    <p:sldId id="368" r:id="rId8"/>
    <p:sldId id="375" r:id="rId9"/>
    <p:sldId id="309" r:id="rId10"/>
    <p:sldId id="299" r:id="rId11"/>
    <p:sldId id="316" r:id="rId12"/>
    <p:sldId id="317" r:id="rId13"/>
    <p:sldId id="310" r:id="rId14"/>
    <p:sldId id="313" r:id="rId15"/>
    <p:sldId id="312" r:id="rId16"/>
    <p:sldId id="314" r:id="rId17"/>
    <p:sldId id="298" r:id="rId18"/>
    <p:sldId id="315" r:id="rId19"/>
    <p:sldId id="296" r:id="rId20"/>
    <p:sldId id="318" r:id="rId21"/>
    <p:sldId id="319" r:id="rId22"/>
    <p:sldId id="320" r:id="rId23"/>
    <p:sldId id="326" r:id="rId24"/>
    <p:sldId id="321" r:id="rId25"/>
    <p:sldId id="322" r:id="rId26"/>
    <p:sldId id="324" r:id="rId27"/>
    <p:sldId id="327" r:id="rId28"/>
    <p:sldId id="295" r:id="rId29"/>
    <p:sldId id="328" r:id="rId30"/>
    <p:sldId id="330" r:id="rId31"/>
    <p:sldId id="329" r:id="rId32"/>
    <p:sldId id="331" r:id="rId33"/>
    <p:sldId id="332" r:id="rId34"/>
    <p:sldId id="294" r:id="rId35"/>
    <p:sldId id="293" r:id="rId36"/>
    <p:sldId id="292" r:id="rId37"/>
    <p:sldId id="334" r:id="rId38"/>
    <p:sldId id="335" r:id="rId39"/>
    <p:sldId id="336" r:id="rId40"/>
    <p:sldId id="337" r:id="rId41"/>
    <p:sldId id="338" r:id="rId42"/>
    <p:sldId id="333" r:id="rId43"/>
    <p:sldId id="339" r:id="rId44"/>
    <p:sldId id="340" r:id="rId45"/>
    <p:sldId id="344" r:id="rId46"/>
    <p:sldId id="345" r:id="rId47"/>
    <p:sldId id="346" r:id="rId48"/>
    <p:sldId id="353" r:id="rId49"/>
    <p:sldId id="354" r:id="rId50"/>
    <p:sldId id="341" r:id="rId51"/>
    <p:sldId id="355" r:id="rId52"/>
    <p:sldId id="357" r:id="rId53"/>
    <p:sldId id="356" r:id="rId54"/>
    <p:sldId id="358" r:id="rId55"/>
    <p:sldId id="359" r:id="rId56"/>
    <p:sldId id="342" r:id="rId57"/>
    <p:sldId id="360" r:id="rId58"/>
    <p:sldId id="361" r:id="rId59"/>
    <p:sldId id="362" r:id="rId60"/>
    <p:sldId id="364" r:id="rId61"/>
    <p:sldId id="363" r:id="rId62"/>
    <p:sldId id="343" r:id="rId63"/>
    <p:sldId id="365" r:id="rId64"/>
    <p:sldId id="366" r:id="rId65"/>
    <p:sldId id="376" r:id="rId66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55577"/>
    <a:srgbClr val="2E149C"/>
    <a:srgbClr val="C16557"/>
    <a:srgbClr val="EBD531"/>
    <a:srgbClr val="B8E32F"/>
    <a:srgbClr val="FFFFFF"/>
    <a:srgbClr val="FC790C"/>
    <a:srgbClr val="FF9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098" cy="4967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414" y="0"/>
            <a:ext cx="2972098" cy="4967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1C8DD-B35E-4657-9BBB-07AF8ADC0372}" type="datetimeFigureOut">
              <a:rPr lang="th-TH" smtClean="0"/>
              <a:pPr/>
              <a:t>21/07/55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6098" y="4725286"/>
            <a:ext cx="5485805" cy="4475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8925"/>
            <a:ext cx="2972098" cy="4967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414" y="9448925"/>
            <a:ext cx="2972098" cy="4967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C9529-D562-4ECB-801E-121CD8C4FE0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43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57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58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59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60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61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62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63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64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44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50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51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52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53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54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55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56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ภาพนิ่งชื่อเรื่อง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4" name="Rectangle 272"/>
          <p:cNvSpPr>
            <a:spLocks noChangeArrowheads="1"/>
          </p:cNvSpPr>
          <p:nvPr/>
        </p:nvSpPr>
        <p:spPr bwMode="gray">
          <a:xfrm>
            <a:off x="0" y="6096000"/>
            <a:ext cx="91440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335" name="Line 263"/>
          <p:cNvSpPr>
            <a:spLocks noChangeShapeType="1"/>
          </p:cNvSpPr>
          <p:nvPr/>
        </p:nvSpPr>
        <p:spPr bwMode="gray">
          <a:xfrm>
            <a:off x="3309938" y="904875"/>
            <a:ext cx="0" cy="51911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337" name="Line 265"/>
          <p:cNvSpPr>
            <a:spLocks noChangeShapeType="1"/>
          </p:cNvSpPr>
          <p:nvPr/>
        </p:nvSpPr>
        <p:spPr bwMode="gray">
          <a:xfrm>
            <a:off x="0" y="2590800"/>
            <a:ext cx="4953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338" name="Line 266"/>
          <p:cNvSpPr>
            <a:spLocks noChangeShapeType="1"/>
          </p:cNvSpPr>
          <p:nvPr/>
        </p:nvSpPr>
        <p:spPr bwMode="gray">
          <a:xfrm>
            <a:off x="22225" y="4302125"/>
            <a:ext cx="49498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334" name="Line 262"/>
          <p:cNvSpPr>
            <a:spLocks noChangeShapeType="1"/>
          </p:cNvSpPr>
          <p:nvPr/>
        </p:nvSpPr>
        <p:spPr bwMode="gray">
          <a:xfrm>
            <a:off x="1666875" y="838200"/>
            <a:ext cx="0" cy="5257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345" name="Line 273"/>
          <p:cNvSpPr>
            <a:spLocks noChangeShapeType="1"/>
          </p:cNvSpPr>
          <p:nvPr/>
        </p:nvSpPr>
        <p:spPr bwMode="gray">
          <a:xfrm flipV="1">
            <a:off x="4978400" y="2190750"/>
            <a:ext cx="4178300" cy="190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346" name="Line 274"/>
          <p:cNvSpPr>
            <a:spLocks noChangeShapeType="1"/>
          </p:cNvSpPr>
          <p:nvPr/>
        </p:nvSpPr>
        <p:spPr bwMode="gray">
          <a:xfrm flipV="1">
            <a:off x="4978400" y="5568950"/>
            <a:ext cx="4178300" cy="190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343" name="Rectangle 271"/>
          <p:cNvSpPr>
            <a:spLocks noChangeArrowheads="1"/>
          </p:cNvSpPr>
          <p:nvPr/>
        </p:nvSpPr>
        <p:spPr bwMode="gray">
          <a:xfrm>
            <a:off x="0" y="0"/>
            <a:ext cx="9144000" cy="8905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71450"/>
            <a:ext cx="7086600" cy="487363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7924800" cy="5105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>
          <a:xfrm>
            <a:off x="5778500" y="65309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>
          <a:xfrm>
            <a:off x="38862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3EE7E5-D691-4A60-8049-B7F50C91B9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>
          <a:xfrm>
            <a:off x="381000" y="6505575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1981200" cy="6229350"/>
          </a:xfrm>
          <a:prstGeom prst="rect">
            <a:avLst/>
          </a:prstGeo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171450"/>
            <a:ext cx="5791200" cy="62293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>
          <a:xfrm>
            <a:off x="5778500" y="65309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>
          <a:xfrm>
            <a:off x="38862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F9A4FC-F31B-482A-8AB0-DA3F3C1FEC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>
          <a:xfrm>
            <a:off x="381000" y="6505575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6E2B7FE6-9ED3-49EB-93C5-66A5FABDC003}" type="datetimeFigureOut">
              <a:rPr lang="th-TH" smtClean="0"/>
              <a:pPr/>
              <a:t>21/07/55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E860C4F0-FE82-4E9C-B496-3EF08F31486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483768" y="634236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33D99-D912-4A26-8ABF-DE7B761D27C2}" type="datetime1">
              <a:rPr lang="fr-FR" smtClean="0"/>
              <a:pPr>
                <a:defRPr/>
              </a:pPr>
              <a:t>21/07/2012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150768" y="634236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fld id="{1F2A1DA0-53CF-4A91-9F2C-8011819617E0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th-TH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28113-1778-41B9-9DD5-369E09FB948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ชื่อเรื่อ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E8BD4025-F219-42D7-B53E-214EBB3A9B10}" type="datetime1">
              <a:rPr lang="th-TH" sz="1400" smtClean="0"/>
              <a:pPr/>
              <a:t>21/07/55</a:t>
            </a:fld>
            <a:endParaRPr lang="th-TH"/>
          </a:p>
        </p:txBody>
      </p:sp>
      <p:sp>
        <p:nvSpPr>
          <p:cNvPr id="4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25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th-TH" sz="1400"/>
              <a:pPr algn="r"/>
              <a:t>‹#›</a:t>
            </a:fld>
            <a:endParaRPr lang="th-TH" sz="1400"/>
          </a:p>
        </p:txBody>
      </p:sp>
      <p:sp>
        <p:nvSpPr>
          <p:cNvPr id="8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lang="th-TH"/>
            </a:lvl1pPr>
          </a:lstStyle>
          <a:p>
            <a:pPr algn="l"/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5800" y="1295400"/>
            <a:ext cx="79248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 dirty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 smtClean="0"/>
              <a:t>ระดับที่สอง</a:t>
            </a:r>
          </a:p>
          <a:p>
            <a:pPr lvl="2"/>
            <a:r>
              <a:rPr lang="th-TH" dirty="0" smtClean="0"/>
              <a:t>ระดับที่สาม</a:t>
            </a:r>
          </a:p>
          <a:p>
            <a:pPr lvl="3"/>
            <a:r>
              <a:rPr lang="th-TH" dirty="0" smtClean="0"/>
              <a:t>ระดับที่สี่</a:t>
            </a:r>
          </a:p>
          <a:p>
            <a:pPr lvl="4"/>
            <a:r>
              <a:rPr lang="th-TH" dirty="0" smtClean="0"/>
              <a:t>ระดับที่ห้า</a:t>
            </a:r>
            <a:endParaRPr lang="th-TH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>
          <a:xfrm>
            <a:off x="5778500" y="65309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>
          <a:xfrm>
            <a:off x="38862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7B1DE0-BB19-437D-B034-080898BD9C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>
          <a:xfrm>
            <a:off x="381000" y="6505575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>
          <a:xfrm>
            <a:off x="5778500" y="65309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>
          <a:xfrm>
            <a:off x="38862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901426-F822-4B12-B9F5-2314584DCD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>
          <a:xfrm>
            <a:off x="381000" y="6505575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71450"/>
            <a:ext cx="7086600" cy="487363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862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8862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>
          <a:xfrm>
            <a:off x="5778500" y="65309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>
          <a:xfrm>
            <a:off x="38862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EEE2A3-5392-4BA9-AC3B-8E9F975123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>
          <a:xfrm>
            <a:off x="381000" y="6505575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0"/>
          </p:nvPr>
        </p:nvSpPr>
        <p:spPr>
          <a:xfrm>
            <a:off x="5778500" y="65309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1"/>
          </p:nvPr>
        </p:nvSpPr>
        <p:spPr>
          <a:xfrm>
            <a:off x="38862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8BA946-ADE9-4515-8E4A-4427D8B50E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ตัวยึดวันที่ 8"/>
          <p:cNvSpPr>
            <a:spLocks noGrp="1"/>
          </p:cNvSpPr>
          <p:nvPr>
            <p:ph type="dt" sz="half" idx="12"/>
          </p:nvPr>
        </p:nvSpPr>
        <p:spPr>
          <a:xfrm>
            <a:off x="381000" y="6505575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71450"/>
            <a:ext cx="7086600" cy="487363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0"/>
          </p:nvPr>
        </p:nvSpPr>
        <p:spPr>
          <a:xfrm>
            <a:off x="5778500" y="65309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1"/>
          </p:nvPr>
        </p:nvSpPr>
        <p:spPr>
          <a:xfrm>
            <a:off x="38862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16E9F9-4ED4-4D21-A46B-C11661F065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2"/>
          </p:nvPr>
        </p:nvSpPr>
        <p:spPr>
          <a:xfrm>
            <a:off x="381000" y="6505575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ท้ายกระดาษ 1"/>
          <p:cNvSpPr>
            <a:spLocks noGrp="1"/>
          </p:cNvSpPr>
          <p:nvPr>
            <p:ph type="ftr" sz="quarter" idx="10"/>
          </p:nvPr>
        </p:nvSpPr>
        <p:spPr>
          <a:xfrm>
            <a:off x="5778500" y="65309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1"/>
          </p:nvPr>
        </p:nvSpPr>
        <p:spPr>
          <a:xfrm>
            <a:off x="38862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F93D64-A39C-480A-8DD8-0D658B5AF0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2"/>
          </p:nvPr>
        </p:nvSpPr>
        <p:spPr>
          <a:xfrm>
            <a:off x="381000" y="6505575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>
          <a:xfrm>
            <a:off x="5778500" y="65309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>
          <a:xfrm>
            <a:off x="38862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ABA3ACF-17E5-47B2-B11C-3E06DD6D02C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>
          <a:xfrm>
            <a:off x="381000" y="6505575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>
          <a:xfrm>
            <a:off x="5778500" y="65309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>
          <a:xfrm>
            <a:off x="38862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B4E70D-7F67-4E13-A2B6-62D05BC769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>
          <a:xfrm>
            <a:off x="381000" y="6505575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Rectangle 168"/>
          <p:cNvSpPr>
            <a:spLocks noChangeArrowheads="1"/>
          </p:cNvSpPr>
          <p:nvPr/>
        </p:nvSpPr>
        <p:spPr bwMode="gray">
          <a:xfrm>
            <a:off x="0" y="723900"/>
            <a:ext cx="9144000" cy="385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/>
          </a:p>
        </p:txBody>
      </p:sp>
      <p:sp>
        <p:nvSpPr>
          <p:cNvPr id="1157" name="Rectangle 133"/>
          <p:cNvSpPr>
            <a:spLocks noChangeArrowheads="1"/>
          </p:cNvSpPr>
          <p:nvPr/>
        </p:nvSpPr>
        <p:spPr bwMode="gray">
          <a:xfrm>
            <a:off x="0" y="0"/>
            <a:ext cx="9144000" cy="7239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/>
          </a:p>
        </p:txBody>
      </p:sp>
      <p:sp>
        <p:nvSpPr>
          <p:cNvPr id="1150" name="Freeform 126"/>
          <p:cNvSpPr>
            <a:spLocks/>
          </p:cNvSpPr>
          <p:nvPr/>
        </p:nvSpPr>
        <p:spPr bwMode="gray">
          <a:xfrm>
            <a:off x="-12700" y="342900"/>
            <a:ext cx="6032500" cy="679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00" y="0"/>
              </a:cxn>
              <a:cxn ang="0">
                <a:pos x="3456" y="428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184" name="Line 160"/>
          <p:cNvSpPr>
            <a:spLocks noChangeShapeType="1"/>
          </p:cNvSpPr>
          <p:nvPr/>
        </p:nvSpPr>
        <p:spPr bwMode="gray">
          <a:xfrm>
            <a:off x="714375" y="-7938"/>
            <a:ext cx="0" cy="1143001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187" name="Line 163"/>
          <p:cNvSpPr>
            <a:spLocks noChangeShapeType="1"/>
          </p:cNvSpPr>
          <p:nvPr/>
        </p:nvSpPr>
        <p:spPr bwMode="gray">
          <a:xfrm>
            <a:off x="-1588" y="357188"/>
            <a:ext cx="107315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188" name="Line 164"/>
          <p:cNvSpPr>
            <a:spLocks noChangeShapeType="1"/>
          </p:cNvSpPr>
          <p:nvPr/>
        </p:nvSpPr>
        <p:spPr bwMode="gray">
          <a:xfrm>
            <a:off x="3175" y="728663"/>
            <a:ext cx="91408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189" name="Line 165"/>
          <p:cNvSpPr>
            <a:spLocks noChangeShapeType="1"/>
          </p:cNvSpPr>
          <p:nvPr/>
        </p:nvSpPr>
        <p:spPr bwMode="gray">
          <a:xfrm>
            <a:off x="358775" y="-22225"/>
            <a:ext cx="0" cy="1155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50982" y="1857364"/>
            <a:ext cx="8964488" cy="1593561"/>
          </a:xfrm>
        </p:spPr>
        <p:txBody>
          <a:bodyPr>
            <a:noAutofit/>
          </a:bodyPr>
          <a:lstStyle/>
          <a:p>
            <a:pPr algn="ctr"/>
            <a:r>
              <a:rPr lang="th-TH" sz="80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การประกันคุณภาพภายใน</a:t>
            </a:r>
            <a:r>
              <a:rPr lang="th-TH" sz="72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72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en-US" sz="72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54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แนวปฏิบัติสำหรับบุคลากรสายสนับสนุน</a:t>
            </a:r>
            <a:endParaRPr lang="th-TH" sz="7200" b="1" i="1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Frees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3336"/>
            <a:ext cx="6084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สำนักงานประเมินและประกันคุณภาพ มหาวิทยาลัยขอนแก่น</a:t>
            </a:r>
            <a:r>
              <a:rPr lang="en-US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th-TH" sz="2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000496" y="5286388"/>
            <a:ext cx="5357850" cy="365125"/>
          </a:xfrm>
        </p:spPr>
        <p:txBody>
          <a:bodyPr/>
          <a:lstStyle/>
          <a:p>
            <a:pPr>
              <a:defRPr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อ.ดร.จตุภูมิ  เขตจัตุรัส, 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คค.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การวัดและประเมินผลฯ จุฬาฯ</a:t>
            </a:r>
          </a:p>
          <a:p>
            <a:pPr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ผู้อำนวยการสำนักงานประกันคุณภาพการศึกษา </a:t>
            </a:r>
          </a:p>
          <a:p>
            <a:pPr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คณะศึกษาศาสตร์ ม.ขอนแก่น</a:t>
            </a:r>
            <a:endParaRPr lang="fr-CA" sz="24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1.1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14744" y="142852"/>
            <a:ext cx="3151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กระบวนการพัฒนาแผน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142844" y="1285860"/>
            <a:ext cx="5857916" cy="714380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2335122"/>
            <a:ext cx="86439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แผนกลยุทธ์  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แผนปฏิบัติการประจำปี </a:t>
            </a:r>
          </a:p>
          <a:p>
            <a:pPr>
              <a:buFont typeface="Arial" pitchFamily="34" charset="0"/>
              <a:buChar char="•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ความสอดคล้องกับปรัชญา ปณิธาน จุดเน้น จุดเด่น</a:t>
            </a:r>
          </a:p>
          <a:p>
            <a:pPr>
              <a:buFont typeface="Arial" pitchFamily="34" charset="0"/>
              <a:buChar char="•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กระบวนการจัดทำแผนกลยุทธ์และแผนปฏิบัติการ</a:t>
            </a:r>
          </a:p>
          <a:p>
            <a:pPr>
              <a:buFont typeface="Arial" pitchFamily="34" charset="0"/>
              <a:buChar char="•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กระบวนการถ่ายทอดแผนไปสู่การปฏิบัติ </a:t>
            </a:r>
          </a:p>
          <a:p>
            <a:pPr>
              <a:buFont typeface="Arial" pitchFamily="34" charset="0"/>
              <a:buChar char="•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ผ่านความเห็นชอบของกรรมการบริหารสูงสูด</a:t>
            </a:r>
          </a:p>
          <a:p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0" y="0"/>
            <a:ext cx="9144000" cy="1000108"/>
          </a:xfrm>
          <a:prstGeom prst="roundRect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แผนกลยุทธ์ หมายถึงแผนระยะยาว (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4-5</a:t>
            </a: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ปี) </a:t>
            </a:r>
          </a:p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ที่ถูกออกแบบมาเพื่อเป็นส่วนหนึ่งในการทำให้เป้าหมายสำเร็จลุล่วง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170" y="1142984"/>
            <a:ext cx="33842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องค์ประกอบของแผนกลยุทธ์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รูปภาพ 10" descr="http://www.thaiall.com/mis/img/visionmissi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142984"/>
            <a:ext cx="3437890" cy="2647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" name="รูปภาพ 11" descr="http://www.thaiall.com/swot/tandembike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857628"/>
            <a:ext cx="321471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06" y="1928802"/>
            <a:ext cx="5500726" cy="1200329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วิสัยทัศน์ 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Vision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) สิ่งที่องค์การต้องการจะไปให้ถึง (อยากเห็น)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400" b="1" dirty="0" err="1" smtClean="0">
                <a:solidFill>
                  <a:schemeClr val="bg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พันธ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กิจ 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Mission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)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คืออะไรที่ต้องทำเพื่อให้บรรลุวิสัยทัศน์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กลยุทธ์ 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Strategy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)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คือ ทำอย่างไรให้บรรลุ</a:t>
            </a:r>
            <a:r>
              <a:rPr kumimoji="0" lang="th-TH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พันธ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กิจ</a:t>
            </a:r>
            <a:endParaRPr kumimoji="0" lang="th-TH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42844" y="3621006"/>
            <a:ext cx="52864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th-TH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ลำดับขั้นตอนการจัดทำแผนกลยุทธ์ (ต้องวาดเป็นแผนภาพได้)</a:t>
            </a:r>
          </a:p>
          <a:p>
            <a:pPr lvl="0" eaLnBrk="0" hangingPunct="0"/>
            <a:r>
              <a:rPr lang="en-US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1.</a:t>
            </a:r>
            <a:r>
              <a:rPr lang="th-TH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กำหนดเป้าประสงค์ (</a:t>
            </a:r>
            <a:r>
              <a:rPr lang="en-US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GOAL) </a:t>
            </a:r>
            <a:endParaRPr lang="th-TH" sz="2400" b="1" dirty="0" smtClean="0"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lvl="0" eaLnBrk="0" hangingPunct="0"/>
            <a:r>
              <a:rPr lang="en-US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2.</a:t>
            </a:r>
            <a:r>
              <a:rPr lang="th-TH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วิเคราะห์ </a:t>
            </a:r>
            <a:r>
              <a:rPr lang="en-US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SWOT Analysis </a:t>
            </a:r>
          </a:p>
          <a:p>
            <a:pPr lvl="0" eaLnBrk="0" hangingPunct="0"/>
            <a:r>
              <a:rPr lang="en-US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3.</a:t>
            </a:r>
            <a:r>
              <a:rPr lang="th-TH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วิเคราะห์ความท้าทายและความได้เปรียบเชิงกลยุทธ์</a:t>
            </a:r>
          </a:p>
          <a:p>
            <a:pPr lvl="0" eaLnBrk="0" hangingPunct="0"/>
            <a:r>
              <a:rPr lang="en-US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4.</a:t>
            </a:r>
            <a:r>
              <a:rPr lang="th-TH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เลือกกลยุทธ์และตัวชี้วัด (</a:t>
            </a:r>
            <a:r>
              <a:rPr lang="en-US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Select Strategy &amp; KPI) </a:t>
            </a:r>
            <a:endParaRPr lang="th-TH" sz="2400" b="1" dirty="0" smtClean="0"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lvl="0" eaLnBrk="0" hangingPunct="0"/>
            <a:r>
              <a:rPr lang="en-US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5.</a:t>
            </a:r>
            <a:r>
              <a:rPr lang="th-TH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เขียนแผนปฏิบัติการ (</a:t>
            </a:r>
            <a:r>
              <a:rPr lang="en-US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Action Plan) </a:t>
            </a:r>
            <a:r>
              <a:rPr lang="th-TH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(โครงการ กิจกรรม)</a:t>
            </a:r>
            <a:endParaRPr lang="en-US" sz="2400" b="1" dirty="0" smtClean="0"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lvl="0" eaLnBrk="0" hangingPunct="0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ระบบสนับสนุนการตัดสินใจ (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Decision support system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lvl="0" eaLnBrk="0" hangingPunct="0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(ซอฟแวร์ช่วยในการวิเคราะห์และตัดสินใจ (ทางเลือก)</a:t>
            </a:r>
            <a:endParaRPr lang="en-US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1.1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14744" y="142852"/>
            <a:ext cx="3151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กระบวนการพัฒนาแผน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142844" y="1285860"/>
            <a:ext cx="5857916" cy="714380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2155820"/>
            <a:ext cx="86439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การมีส่วนร่วมของบุคลากร</a:t>
            </a:r>
          </a:p>
          <a:p>
            <a:pPr>
              <a:buFont typeface="Arial" pitchFamily="34" charset="0"/>
              <a:buChar char="•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การมีส่วนร่วมของผู้บริหารและบุคลากรทุกระดับ</a:t>
            </a:r>
          </a:p>
          <a:p>
            <a:pPr>
              <a:buFont typeface="Arial" pitchFamily="34" charset="0"/>
              <a:buChar char="•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การมีส่วนร่วมอยู่ในระดับใด (การให้ความร่วมมือ)</a:t>
            </a:r>
          </a:p>
          <a:p>
            <a:pPr>
              <a:buFont typeface="Arial" pitchFamily="34" charset="0"/>
              <a:buChar char="•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ร่วมคิด ร่วมทำ ร่วมเสนอแนะ ร่วมกำหนดเป้าหมายและตัวชี้วัด</a:t>
            </a:r>
          </a:p>
          <a:p>
            <a:pPr>
              <a:buFont typeface="Arial" pitchFamily="34" charset="0"/>
              <a:buChar char="•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ประชาพิจารณ์</a:t>
            </a:r>
          </a:p>
          <a:p>
            <a:pPr>
              <a:buFont typeface="Arial" pitchFamily="34" charset="0"/>
              <a:buChar char="•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การมีส่วนร่วมของผู้มีส่วนได้ส่วนเสีย (</a:t>
            </a:r>
            <a:r>
              <a:rPr lang="en-US" sz="3600" b="1" dirty="0" err="1" smtClean="0">
                <a:latin typeface="TH SarabunPSK" pitchFamily="34" charset="-34"/>
                <a:cs typeface="TH SarabunPSK" pitchFamily="34" charset="-34"/>
              </a:rPr>
              <a:t>EdPEx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1.1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14744" y="142852"/>
            <a:ext cx="3151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กระบวนการพัฒนาแผน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142844" y="1285860"/>
            <a:ext cx="5286412" cy="571504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2071678"/>
            <a:ext cx="864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ตัวชี้วัดผลผลสำเร็จตามแผน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ตัวชี้วัดของแผนกลยุทธ์ (ติดตามปีละ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ครั้ง)</a:t>
            </a:r>
          </a:p>
          <a:p>
            <a:pPr>
              <a:buFont typeface="Arial" pitchFamily="34" charset="0"/>
              <a:buChar char="•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ตัวชี้วัดของแผนปฏิบัติการ (ติดตามทุก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เดือน)</a:t>
            </a:r>
          </a:p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การติดตามผลการดำเนินงานตามแผน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ครบถ้วนทั้ง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กิจ </a:t>
            </a:r>
          </a:p>
          <a:p>
            <a:pPr>
              <a:buFont typeface="Arial" pitchFamily="34" charset="0"/>
              <a:buChar char="•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ระบบการรายงานต่อผู้บริหาร </a:t>
            </a:r>
          </a:p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ผลการพิจารนา ข้อเสนอแนะ ข้อคิดเห็น ของกรรมการบริหารสูง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สุดไปปรับปรุงแผนกลยุทธ์และแผนการดำเนินงาน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1.1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14744" y="142852"/>
            <a:ext cx="3151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กระบวนการพัฒนาแผน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142844" y="1285860"/>
            <a:ext cx="3000396" cy="571504"/>
          </a:xfrm>
          <a:prstGeom prst="roundRect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แนวปฏิบัติที่ดี เช่น 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06" y="2071678"/>
            <a:ext cx="9144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900" b="1" dirty="0" smtClean="0">
                <a:latin typeface="TH SarabunPSK" pitchFamily="34" charset="-34"/>
                <a:cs typeface="TH SarabunPSK" pitchFamily="34" charset="-34"/>
              </a:rPr>
              <a:t> มีการจัดตั้งคณะกรรมการจัดทำแผนกลยุทธ์</a:t>
            </a:r>
            <a:r>
              <a:rPr lang="en-US" sz="29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900" b="1" dirty="0" smtClean="0">
                <a:latin typeface="TH SarabunPSK" pitchFamily="34" charset="-34"/>
                <a:cs typeface="TH SarabunPSK" pitchFamily="34" charset="-34"/>
              </a:rPr>
              <a:t>แผนปฏิบัติการ</a:t>
            </a:r>
          </a:p>
          <a:p>
            <a:pPr>
              <a:buFont typeface="Arial" pitchFamily="34" charset="0"/>
              <a:buChar char="•"/>
            </a:pPr>
            <a:r>
              <a:rPr lang="th-TH" sz="2900" b="1" dirty="0" smtClean="0">
                <a:latin typeface="TH SarabunPSK" pitchFamily="34" charset="-34"/>
                <a:cs typeface="TH SarabunPSK" pitchFamily="34" charset="-34"/>
              </a:rPr>
              <a:t> มีการวิเคราะห์ความเชื่อมโยงแผนกลยุทธ์กับปรัชญา ปณิธาน จุดเน้นจุดเด่นของสถาบัน</a:t>
            </a:r>
          </a:p>
          <a:p>
            <a:pPr>
              <a:buFont typeface="Arial" pitchFamily="34" charset="0"/>
              <a:buChar char="•"/>
            </a:pPr>
            <a:r>
              <a:rPr lang="th-TH" sz="2900" b="1" dirty="0" smtClean="0">
                <a:latin typeface="TH SarabunPSK" pitchFamily="34" charset="-34"/>
                <a:cs typeface="TH SarabunPSK" pitchFamily="34" charset="-34"/>
              </a:rPr>
              <a:t> จัดเวทีถ่ายทอดและชี้แจงทำความเข้าใจวิสัยทัศน์  กลยุทธ์และเป้าหมายองค์กร</a:t>
            </a:r>
          </a:p>
          <a:p>
            <a:pPr>
              <a:buFont typeface="Arial" pitchFamily="34" charset="0"/>
              <a:buChar char="•"/>
            </a:pPr>
            <a:r>
              <a:rPr lang="th-TH" sz="2900" b="1" dirty="0" smtClean="0">
                <a:latin typeface="TH SarabunPSK" pitchFamily="34" charset="-34"/>
                <a:cs typeface="TH SarabunPSK" pitchFamily="34" charset="-34"/>
              </a:rPr>
              <a:t> กำหนดเป้าหมายการดำเนินงานของแต่ละหน่วยงานและมีการมอบหมายเป็นทางการ </a:t>
            </a:r>
          </a:p>
          <a:p>
            <a:pPr>
              <a:buFont typeface="Arial" pitchFamily="34" charset="0"/>
              <a:buChar char="•"/>
            </a:pPr>
            <a:r>
              <a:rPr lang="th-TH" sz="2900" b="1" dirty="0" smtClean="0">
                <a:latin typeface="TH SarabunPSK" pitchFamily="34" charset="-34"/>
                <a:cs typeface="TH SarabunPSK" pitchFamily="34" charset="-34"/>
              </a:rPr>
              <a:t> กำหนดตัวชี้วัดและเป้าหมายวัดความสำเร็จทั้งในระดับกลยุทธ์และแผนปฏิบัติการ</a:t>
            </a:r>
          </a:p>
          <a:p>
            <a:pPr>
              <a:buFont typeface="Arial" pitchFamily="34" charset="0"/>
              <a:buChar char="•"/>
            </a:pPr>
            <a:r>
              <a:rPr lang="th-TH" sz="2900" b="1" dirty="0" smtClean="0">
                <a:latin typeface="TH SarabunPSK" pitchFamily="34" charset="-34"/>
                <a:cs typeface="TH SarabunPSK" pitchFamily="34" charset="-34"/>
              </a:rPr>
              <a:t> ติดตามตัวชี้วัดโดยเปรียบเทียบกับค่าเป้าหมาย (หรือคู่แข่ง) และนำเสนอผู้บริหาร</a:t>
            </a:r>
          </a:p>
          <a:p>
            <a:pPr>
              <a:buFont typeface="Arial" pitchFamily="34" charset="0"/>
              <a:buChar char="•"/>
            </a:pPr>
            <a:r>
              <a:rPr lang="th-TH" sz="2900" b="1" dirty="0" smtClean="0">
                <a:latin typeface="TH SarabunPSK" pitchFamily="34" charset="-34"/>
                <a:cs typeface="TH SarabunPSK" pitchFamily="34" charset="-34"/>
              </a:rPr>
              <a:t> ใช้ระบบสารสนเทศในการติดตามและรายงานผลการดำเนินงาน  </a:t>
            </a:r>
          </a:p>
          <a:p>
            <a:pPr>
              <a:buFont typeface="Arial" pitchFamily="34" charset="0"/>
              <a:buChar char="•"/>
            </a:pPr>
            <a:r>
              <a:rPr lang="th-TH" sz="2900" b="1" dirty="0" smtClean="0">
                <a:latin typeface="TH SarabunPSK" pitchFamily="34" charset="-34"/>
                <a:cs typeface="TH SarabunPSK" pitchFamily="34" charset="-34"/>
              </a:rPr>
              <a:t> บุคลากรมีส่วนร่วมในการกำหนดตัวชี้วัดและค่าเป้าหมาย </a:t>
            </a:r>
          </a:p>
          <a:p>
            <a:r>
              <a:rPr lang="th-TH" sz="2900" b="1" dirty="0" smtClean="0">
                <a:latin typeface="TH SarabunPSK" pitchFamily="34" charset="-34"/>
                <a:cs typeface="TH SarabunPSK" pitchFamily="34" charset="-34"/>
              </a:rPr>
              <a:t>  (การยอมรับและนำไปปฏิบัติ)</a:t>
            </a:r>
          </a:p>
          <a:p>
            <a:pPr>
              <a:buFont typeface="Arial" pitchFamily="34" charset="0"/>
              <a:buChar char="•"/>
            </a:pPr>
            <a:r>
              <a:rPr lang="th-TH" sz="2900" b="1" dirty="0" smtClean="0">
                <a:latin typeface="TH SarabunPSK" pitchFamily="34" charset="-34"/>
                <a:cs typeface="TH SarabunPSK" pitchFamily="34" charset="-34"/>
              </a:rPr>
              <a:t> มีการจัดทำแผนการปรับปรุงตามข้อเสนอแนะ</a:t>
            </a:r>
            <a:endParaRPr lang="th-TH" sz="29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/>
        </p:nvGraphicFramePr>
        <p:xfrm>
          <a:off x="142842" y="1285860"/>
          <a:ext cx="8929752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265"/>
                <a:gridCol w="5343806"/>
                <a:gridCol w="492193"/>
                <a:gridCol w="492193"/>
                <a:gridCol w="562506"/>
                <a:gridCol w="632789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ประเด็นยุทธศาสตร์ เป้าประสงค์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ตัวชี้วัด โครงการ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ระยะเวลา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ประเด็นยุทธศาสตร์ที่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 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</a:t>
                      </a:r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ารผลิตบัณฑิตที่มีคุณภาพ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55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56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57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58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เป้าประสงค์</a:t>
                      </a:r>
                    </a:p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มุ่งผลิตบัณฑิตให้มีคุณภาพด้านวิชาการ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วิชาชีพ มีคุณลักษณะของบัณฑิตที่พึงประสงค์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ตัวชี้วัดหลัก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ระดับความสำเร็จของการพัฒนาบัณฑิตให้มีคุณภาพด้านวิชาการ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วิชาชีพและคุณธรรมจริยธรรม   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(เป้าหมาย ระดับ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5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  เกณฑ์การประเมิน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……………………..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มาตรการ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การจัดการหลักสูตร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ที่มีประสิทธิภาพ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โครงการ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1.1 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การทบทวนและปรับปรุงหลักสูตร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i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r>
                        <a:rPr lang="th-TH" i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ร้อยละหลักสูตรที่ได้มาตรฐาน </a:t>
                      </a:r>
                      <a:endParaRPr lang="th-TH" i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th-TH" sz="20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th-TH" sz="20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th-TH" sz="20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th-TH" sz="20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1.2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เพิ่มหลักสูตรที่ตอบสนองความต้องการของตลาด  </a:t>
                      </a:r>
                      <a:r>
                        <a:rPr lang="th-TH" i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 จำนวนหลักสูตรนานาชาติ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30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35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40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45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71414"/>
            <a:ext cx="9153360" cy="95410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  แผนกลยุทธ์ (สถาบัน </a:t>
            </a:r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</a:t>
            </a: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  พ</a:t>
            </a:r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</a:t>
            </a:r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.2555-2558</a:t>
            </a:r>
          </a:p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จำแนกตามประเด็นยุทธศาสตร์  มาตรการ(กลยุทธ์)  โครงการ  ตัวชี้วัด ค่าเป้าหมาย</a:t>
            </a:r>
            <a:endParaRPr lang="th-TH" sz="28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571480"/>
            <a:ext cx="9144032" cy="614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8728" y="142852"/>
            <a:ext cx="6933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 แบบฟอร์มนำเสนอแผนกลยุทธ์เพื่อปรับปรุง  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357156" y="1428736"/>
          <a:ext cx="8429685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950"/>
                <a:gridCol w="1489343"/>
                <a:gridCol w="1399983"/>
                <a:gridCol w="1399983"/>
                <a:gridCol w="17574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หัวข้อพิจารณา</a:t>
                      </a:r>
                      <a:endParaRPr lang="th-TH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เห็นด้วย</a:t>
                      </a:r>
                      <a:endParaRPr lang="th-TH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ไม่เห็นด้วย</a:t>
                      </a:r>
                      <a:endParaRPr lang="th-TH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เหตุผล</a:t>
                      </a:r>
                      <a:endParaRPr lang="th-TH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ข้อเสนอแนะเพื่อปรับปรุง</a:t>
                      </a:r>
                      <a:endParaRPr lang="th-TH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วิสัยทัศน์ 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พันธ</a:t>
                      </a:r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กิจ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ประเด็นยุทธศาสตร์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เป้าประสงค์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มาตรการ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กลยุทธ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์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โครงการ 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</a:p>
                    <a:p>
                      <a:pPr algn="l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อื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่นๆ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8728" y="-24"/>
            <a:ext cx="6595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ตารางแสดงการวิเคราะห์ความเชื่อมโยงแผนกลยุทธ์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0" y="571480"/>
          <a:ext cx="921547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140"/>
                <a:gridCol w="1574813"/>
                <a:gridCol w="1506955"/>
                <a:gridCol w="1428760"/>
                <a:gridCol w="1714512"/>
                <a:gridCol w="13572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มหาวิทยาลัย</a:t>
                      </a:r>
                      <a:endParaRPr lang="th-TH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คณะ</a:t>
                      </a:r>
                      <a:endParaRPr lang="th-TH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ภาควิชา</a:t>
                      </a:r>
                      <a:endParaRPr lang="th-TH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C165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หน่วยงาน </a:t>
                      </a:r>
                      <a:endParaRPr lang="th-TH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2E14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accent4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ความเชื่อมโยง</a:t>
                      </a:r>
                      <a:endParaRPr lang="th-TH" dirty="0">
                        <a:solidFill>
                          <a:schemeClr val="accent4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  <a:endParaRPr lang="th-TH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วิสัยทัศน์ 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วิสัยทัศน์ 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วิสัยทัศน์ 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วิสัยทัศน์ 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ปรัชญา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ปณิธาน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ปรัชญา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ปณิธาน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ปรัชญา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ปณิธาน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ปรัชญา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ปณิธาน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เอกลักษณ์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จุดเน้น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เอกลักษณ์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จุดเน้น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เอกลักษณ์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จุดเน้น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เอกลักษณ์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จุดเน้น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อัต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ลักษณ์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อัต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ลักษณ์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อัต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ลักษณ์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อัต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ลักษณ์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พันธ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กิจ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พันธ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กิจ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พันธ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กิจ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พันธ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กิจ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ประเด็นยุทธศาสตร์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ประเด็นยุทธศาสตร์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ประเด็นยุทธศาสตร์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ประเด็นยุทธศาสตร์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เป้าประสงค์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เป้าประสงค์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เป้าประสงค์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เป้าประสงค์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มาตรการ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กลยุทธ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มาตรการ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กลยุทธ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มาตรการ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กลยุทธ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มาตรการ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กลยุทธ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โครงการ 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โครงการ 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โครงการ 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โครงการ 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อื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่นๆ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อื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่นๆ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อื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่นๆ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อื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่นๆ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2.1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3174" y="142852"/>
            <a:ext cx="5897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ระบบและกลไกการบริหารและพัฒนาหลักสูตร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142844" y="1285860"/>
            <a:ext cx="5286412" cy="571504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85720" y="2000240"/>
            <a:ext cx="8858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thaiDist">
              <a:buFont typeface="+mj-lt"/>
              <a:buAutoNum type="arabicPeriod"/>
            </a:pPr>
            <a:r>
              <a:rPr lang="th-TH" altLang="zh-CN" sz="3000" b="1" dirty="0" smtClean="0">
                <a:solidFill>
                  <a:srgbClr val="30311D"/>
                </a:solidFill>
                <a:latin typeface="TH SarabunPSK"/>
                <a:ea typeface="CordiaNew"/>
                <a:cs typeface="FreesiaUPC" pitchFamily="34" charset="-34"/>
              </a:rPr>
              <a:t>ขั้นตอนการ</a:t>
            </a:r>
            <a:r>
              <a:rPr lang="th-TH" altLang="zh-CN" sz="3000" b="1" dirty="0" smtClean="0">
                <a:solidFill>
                  <a:srgbClr val="FF0000"/>
                </a:solidFill>
                <a:latin typeface="TH SarabunPSK"/>
                <a:ea typeface="CordiaNew"/>
                <a:cs typeface="FreesiaUPC" pitchFamily="34" charset="-34"/>
              </a:rPr>
              <a:t>เปิดและปรับปรุงหลักสูตร</a:t>
            </a:r>
            <a:endParaRPr lang="en-US" altLang="zh-CN" sz="3000" b="1" dirty="0" smtClean="0">
              <a:solidFill>
                <a:srgbClr val="30311D"/>
              </a:solidFill>
              <a:latin typeface="Arial" pitchFamily="34" charset="0"/>
              <a:cs typeface="FreesiaUPC" pitchFamily="34" charset="-34"/>
            </a:endParaRPr>
          </a:p>
          <a:p>
            <a:pPr marL="514350" lvl="0" indent="-514350" algn="thaiDist" eaLnBrk="0" hangingPunct="0">
              <a:buFont typeface="+mj-lt"/>
              <a:buAutoNum type="arabicPeriod"/>
            </a:pPr>
            <a:r>
              <a:rPr lang="th-TH" altLang="zh-CN" sz="3000" b="1" dirty="0" smtClean="0">
                <a:solidFill>
                  <a:srgbClr val="30311D"/>
                </a:solidFill>
                <a:latin typeface="TH SarabunPSK"/>
                <a:cs typeface="FreesiaUPC" pitchFamily="34" charset="-34"/>
              </a:rPr>
              <a:t>ขั้นตอนการ</a:t>
            </a:r>
            <a:r>
              <a:rPr lang="th-TH" altLang="zh-CN" sz="3000" b="1" dirty="0" smtClean="0">
                <a:solidFill>
                  <a:srgbClr val="FF0000"/>
                </a:solidFill>
                <a:latin typeface="TH SarabunPSK"/>
                <a:cs typeface="FreesiaUPC" pitchFamily="34" charset="-34"/>
              </a:rPr>
              <a:t>ปิดหลักสูตร (ตรวจสอบว่ามีการดำเนินการตามที่กำหนด)</a:t>
            </a:r>
            <a:endParaRPr lang="en-US" altLang="zh-CN" sz="3000" b="1" dirty="0" smtClean="0">
              <a:solidFill>
                <a:srgbClr val="30311D"/>
              </a:solidFill>
              <a:latin typeface="Arial" pitchFamily="34" charset="0"/>
              <a:cs typeface="FreesiaUPC" pitchFamily="34" charset="-34"/>
            </a:endParaRPr>
          </a:p>
          <a:p>
            <a:pPr marL="514350" lvl="0" indent="-514350" algn="thaiDist" eaLnBrk="0" hangingPunct="0">
              <a:buFont typeface="+mj-lt"/>
              <a:buAutoNum type="arabicPeriod"/>
            </a:pPr>
            <a:r>
              <a:rPr lang="th-TH" altLang="zh-CN" sz="3000" b="1" dirty="0" smtClean="0">
                <a:solidFill>
                  <a:srgbClr val="30311D"/>
                </a:solidFill>
                <a:latin typeface="TH SarabunPSK"/>
                <a:ea typeface="CordiaNew"/>
                <a:cs typeface="FreesiaUPC" pitchFamily="34" charset="-34"/>
              </a:rPr>
              <a:t>คุณภาพหลักสูตร (ทุกหลักสูตรที่เปิดสอน)</a:t>
            </a:r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/>
        </p:nvGraphicFramePr>
        <p:xfrm>
          <a:off x="142876" y="3660470"/>
          <a:ext cx="8582887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407"/>
                <a:gridCol w="5745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มาตรฐานหลักสูตร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2548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กรอบมาตรฐานคุณวุฒิระดับอุดมศึกษา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หลักสูตรเก่า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ปรับปรุง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ตัวชี้วัดผลการดำเนินงานตามกรอบ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TQF </a:t>
                      </a:r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ตัวชี้วัด)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ใช้ตัวชี้วัดการประเมินหลักสูตร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b="1" baseline="0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มข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ตัวชี้วัดบังคับที่ต้องผ่านคือ ตัวชี้วัดที่ 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1-5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“</a:t>
                      </a:r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ควร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”</a:t>
                      </a:r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ใช้ตัวชี้วัดกลาง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TQF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ต้องผ่าน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80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ของตัวบ่งชี้ทั้งหมดที่กำหนด (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10/12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2004" y="139687"/>
            <a:ext cx="8153400" cy="14319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ระบบการประกันคุณภาพการศึกษา</a:t>
            </a:r>
            <a:b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ตามกฎกระทรวงฯ พ.ศ. 2553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81000" y="1676400"/>
            <a:ext cx="8534400" cy="4848225"/>
            <a:chOff x="1800" y="4264"/>
            <a:chExt cx="8820" cy="5755"/>
          </a:xfrm>
        </p:grpSpPr>
        <p:sp>
          <p:nvSpPr>
            <p:cNvPr id="93192" name="AutoShape 8"/>
            <p:cNvSpPr>
              <a:spLocks noChangeArrowheads="1"/>
            </p:cNvSpPr>
            <p:nvPr/>
          </p:nvSpPr>
          <p:spPr bwMode="auto">
            <a:xfrm>
              <a:off x="5040" y="4264"/>
              <a:ext cx="2700" cy="1345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669999">
                  <a:alpha val="50000"/>
                </a:srgbClr>
              </a:outerShdw>
            </a:effectLst>
          </p:spPr>
          <p:txBody>
            <a:bodyPr lIns="64008" tIns="32004" rIns="64008" bIns="32004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800" b="1" dirty="0">
                  <a:solidFill>
                    <a:srgbClr val="000080"/>
                  </a:solidFill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1.</a:t>
              </a:r>
              <a:r>
                <a:rPr lang="th-TH" sz="2800" b="1" dirty="0">
                  <a:solidFill>
                    <a:srgbClr val="000080"/>
                  </a:solidFill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การประเมิน</a:t>
              </a:r>
              <a:endParaRPr lang="en-US" sz="2800" b="1" dirty="0">
                <a:solidFill>
                  <a:srgbClr val="000080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endParaRPr>
            </a:p>
            <a:p>
              <a:pPr algn="ctr">
                <a:spcAft>
                  <a:spcPts val="1000"/>
                </a:spcAft>
                <a:defRPr/>
              </a:pPr>
              <a:r>
                <a:rPr lang="th-TH" sz="2800" b="1" dirty="0">
                  <a:solidFill>
                    <a:srgbClr val="000080"/>
                  </a:solidFill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คุณภาพภายใน</a:t>
              </a:r>
              <a:endParaRPr lang="th-TH" sz="28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3197" name="AutoShape 13"/>
            <p:cNvSpPr>
              <a:spLocks noChangeArrowheads="1"/>
            </p:cNvSpPr>
            <p:nvPr/>
          </p:nvSpPr>
          <p:spPr bwMode="auto">
            <a:xfrm>
              <a:off x="7741" y="7641"/>
              <a:ext cx="2879" cy="1483"/>
            </a:xfrm>
            <a:prstGeom prst="roundRect">
              <a:avLst>
                <a:gd name="adj" fmla="val 16667"/>
              </a:avLst>
            </a:prstGeom>
            <a:solidFill>
              <a:srgbClr val="BEFC24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669999">
                  <a:alpha val="50000"/>
                </a:srgbClr>
              </a:outerShdw>
            </a:effectLst>
          </p:spPr>
          <p:txBody>
            <a:bodyPr lIns="64008" tIns="32004" rIns="64008" bIns="32004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800" dirty="0">
                  <a:solidFill>
                    <a:srgbClr val="800000"/>
                  </a:solidFill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2.</a:t>
              </a:r>
              <a:r>
                <a:rPr lang="th-TH" sz="2800" b="1" dirty="0">
                  <a:solidFill>
                    <a:srgbClr val="800000"/>
                  </a:solidFill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การติดตาม ตรวจสอบคุณภาพการศึกษา</a:t>
              </a:r>
              <a:endParaRPr lang="th-TH" sz="28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" name="AutoShape 13"/>
            <p:cNvSpPr>
              <a:spLocks noChangeArrowheads="1"/>
            </p:cNvSpPr>
            <p:nvPr/>
          </p:nvSpPr>
          <p:spPr bwMode="auto">
            <a:xfrm>
              <a:off x="1800" y="7880"/>
              <a:ext cx="2512" cy="129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669999">
                  <a:alpha val="50000"/>
                </a:srgbClr>
              </a:outerShdw>
            </a:effectLst>
          </p:spPr>
          <p:txBody>
            <a:bodyPr lIns="64008" tIns="32004" rIns="64008" bIns="32004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800" b="1" dirty="0">
                  <a:solidFill>
                    <a:srgbClr val="000080"/>
                  </a:solidFill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3.</a:t>
              </a:r>
              <a:r>
                <a:rPr lang="th-TH" sz="2800" b="1" dirty="0">
                  <a:solidFill>
                    <a:srgbClr val="000080"/>
                  </a:solidFill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การพัฒนาคุณภาพการศึกษา</a:t>
              </a:r>
              <a:endParaRPr lang="th-TH" sz="28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868" y="6464"/>
              <a:ext cx="2635" cy="2050"/>
              <a:chOff x="4868" y="11380"/>
              <a:chExt cx="2635" cy="2050"/>
            </a:xfrm>
          </p:grpSpPr>
          <p:sp>
            <p:nvSpPr>
              <p:cNvPr id="27663" name="Oval 10"/>
              <p:cNvSpPr>
                <a:spLocks noChangeArrowheads="1"/>
              </p:cNvSpPr>
              <p:nvPr/>
            </p:nvSpPr>
            <p:spPr bwMode="auto">
              <a:xfrm>
                <a:off x="4960" y="11420"/>
                <a:ext cx="2138" cy="1977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 w="76200" cmpd="tri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64008" tIns="32004" rIns="64008" bIns="32004" anchor="ctr"/>
              <a:lstStyle/>
              <a:p>
                <a:pPr algn="ctr"/>
                <a:endParaRPr lang="th-TH" sz="4400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7664" name="Oval 13"/>
              <p:cNvSpPr>
                <a:spLocks noChangeArrowheads="1"/>
              </p:cNvSpPr>
              <p:nvPr/>
            </p:nvSpPr>
            <p:spPr bwMode="auto">
              <a:xfrm>
                <a:off x="4868" y="11380"/>
                <a:ext cx="2635" cy="2050"/>
              </a:xfrm>
              <a:prstGeom prst="ellipse">
                <a:avLst/>
              </a:prstGeom>
              <a:solidFill>
                <a:srgbClr val="CC99FF"/>
              </a:solidFill>
              <a:ln w="76200" cmpd="tri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64008" tIns="32004" rIns="64008" bIns="32004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th-TH" sz="3200" b="1" dirty="0">
                    <a:solidFill>
                      <a:schemeClr val="bg1"/>
                    </a:solidFill>
                    <a:latin typeface="TH SarabunPSK" pitchFamily="34" charset="-34"/>
                    <a:ea typeface="Angsana New" pitchFamily="18" charset="-34"/>
                    <a:cs typeface="TH SarabunPSK" pitchFamily="34" charset="-34"/>
                  </a:rPr>
                  <a:t>การประกันคุณภาพภายใน</a:t>
                </a:r>
              </a:p>
            </p:txBody>
          </p:sp>
        </p:grpSp>
        <p:sp>
          <p:nvSpPr>
            <p:cNvPr id="27657" name="AutoShape 22"/>
            <p:cNvSpPr>
              <a:spLocks noChangeArrowheads="1"/>
            </p:cNvSpPr>
            <p:nvPr/>
          </p:nvSpPr>
          <p:spPr bwMode="auto">
            <a:xfrm rot="9096102">
              <a:off x="4508" y="8084"/>
              <a:ext cx="603" cy="664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66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lIns="64008" tIns="32004" rIns="64008" bIns="32004" anchor="ctr"/>
            <a:lstStyle/>
            <a:p>
              <a:pPr algn="ctr"/>
              <a:endParaRPr lang="th-TH" sz="4400" b="1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7658" name="AutoShape 23"/>
            <p:cNvSpPr>
              <a:spLocks noChangeArrowheads="1"/>
            </p:cNvSpPr>
            <p:nvPr/>
          </p:nvSpPr>
          <p:spPr bwMode="auto">
            <a:xfrm rot="-5400000">
              <a:off x="5824" y="5687"/>
              <a:ext cx="521" cy="633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66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64008" tIns="32004" rIns="64008" bIns="32004" anchor="ctr"/>
            <a:lstStyle/>
            <a:p>
              <a:pPr algn="ctr"/>
              <a:endParaRPr lang="th-TH" sz="4400" b="1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7659" name="AutoShape 21"/>
            <p:cNvSpPr>
              <a:spLocks noChangeArrowheads="1"/>
            </p:cNvSpPr>
            <p:nvPr/>
          </p:nvSpPr>
          <p:spPr bwMode="auto">
            <a:xfrm rot="1906332">
              <a:off x="7185" y="8150"/>
              <a:ext cx="554" cy="634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66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4008" tIns="32004" rIns="64008" bIns="32004" anchor="ctr"/>
            <a:lstStyle/>
            <a:p>
              <a:pPr algn="ctr"/>
              <a:endParaRPr lang="th-TH" sz="4400" b="1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7660" name="AutoShape 18"/>
            <p:cNvSpPr>
              <a:spLocks noChangeArrowheads="1"/>
            </p:cNvSpPr>
            <p:nvPr/>
          </p:nvSpPr>
          <p:spPr bwMode="auto">
            <a:xfrm rot="3418855">
              <a:off x="7639" y="5992"/>
              <a:ext cx="2494" cy="949"/>
            </a:xfrm>
            <a:prstGeom prst="curvedDownArrow">
              <a:avLst>
                <a:gd name="adj1" fmla="val 44287"/>
                <a:gd name="adj2" fmla="val 105121"/>
                <a:gd name="adj3" fmla="val 33333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6600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 lIns="64008" tIns="32004" rIns="64008" bIns="32004" anchor="ctr"/>
            <a:lstStyle/>
            <a:p>
              <a:pPr algn="ctr"/>
              <a:endParaRPr lang="th-TH" sz="4400" b="1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7661" name="AutoShape 17"/>
            <p:cNvSpPr>
              <a:spLocks noChangeArrowheads="1"/>
            </p:cNvSpPr>
            <p:nvPr/>
          </p:nvSpPr>
          <p:spPr bwMode="auto">
            <a:xfrm rot="21502687" flipH="1">
              <a:off x="4491" y="9155"/>
              <a:ext cx="2886" cy="864"/>
            </a:xfrm>
            <a:prstGeom prst="curvedUpArrow">
              <a:avLst>
                <a:gd name="adj1" fmla="val 50630"/>
                <a:gd name="adj2" fmla="val 133611"/>
                <a:gd name="adj3" fmla="val 33333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6600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4008" tIns="32004" rIns="64008" bIns="32004" anchor="ctr"/>
            <a:lstStyle/>
            <a:p>
              <a:pPr algn="ctr"/>
              <a:endParaRPr lang="th-TH" sz="4400" b="1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7662" name="AutoShape 19"/>
            <p:cNvSpPr>
              <a:spLocks noChangeArrowheads="1"/>
            </p:cNvSpPr>
            <p:nvPr/>
          </p:nvSpPr>
          <p:spPr bwMode="auto">
            <a:xfrm rot="7035839" flipH="1">
              <a:off x="2594" y="5838"/>
              <a:ext cx="2560" cy="892"/>
            </a:xfrm>
            <a:prstGeom prst="curvedUpArrow">
              <a:avLst>
                <a:gd name="adj1" fmla="val 43501"/>
                <a:gd name="adj2" fmla="val 114798"/>
                <a:gd name="adj3" fmla="val 33333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6600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 lIns="64008" tIns="32004" rIns="64008" bIns="32004" anchor="ctr"/>
            <a:lstStyle/>
            <a:p>
              <a:pPr algn="ctr"/>
              <a:endParaRPr lang="th-TH" sz="4400" b="1"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42844" y="-928670"/>
          <a:ext cx="8786874" cy="9001140"/>
        </p:xfrm>
        <a:graphic>
          <a:graphicData uri="http://schemas.openxmlformats.org/presentationml/2006/ole">
            <p:oleObj spid="_x0000_s45058" name="Acrobat Document" r:id="rId3" imgW="6693480" imgH="9472320" progId="AcroExch.Document.7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571480"/>
            <a:ext cx="64633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TQF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93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-32" y="642918"/>
          <a:ext cx="9144033" cy="6204462"/>
        </p:xfrm>
        <a:graphic>
          <a:graphicData uri="http://schemas.openxmlformats.org/drawingml/2006/table">
            <a:tbl>
              <a:tblPr/>
              <a:tblGrid>
                <a:gridCol w="3265725"/>
                <a:gridCol w="2177150"/>
                <a:gridCol w="798289"/>
                <a:gridCol w="2104578"/>
                <a:gridCol w="798291"/>
              </a:tblGrid>
              <a:tr h="30685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องค์ประกอบ</a:t>
                      </a:r>
                      <a:endParaRPr lang="en-US" sz="2000" b="1" dirty="0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หลักสูตรระดับปริญญาตรี</a:t>
                      </a: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หลักสูตรระดับบัณฑิตศึกษา</a:t>
                      </a: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0685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ตัวชี้วัด</a:t>
                      </a: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จำนวน</a:t>
                      </a: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ตัวชี้วัด</a:t>
                      </a: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จำนวน</a:t>
                      </a: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5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1. </a:t>
                      </a:r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การพัฒนาและปรับปรุงหลักสูตร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45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1.1 </a:t>
                      </a:r>
                      <a:r>
                        <a:rPr lang="th-TH" sz="2000" b="1" dirty="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คุณภาพของหลักสูตร</a:t>
                      </a:r>
                      <a:endParaRPr lang="en-US" sz="2000" b="1" dirty="0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1.1.1, 1.1.2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1.1.1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5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 </a:t>
                      </a: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การนำหลักสูตรไปใช้</a:t>
                      </a: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5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2.1 </a:t>
                      </a:r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คุณภาพของการบริหารหลักสูตร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2.1.1, 2.1.2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2.1.1, 2.1.2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091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2.2 </a:t>
                      </a: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คุณภาพของนักศึกษา</a:t>
                      </a: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2.2.1, 2.2.2, 2.2.3, 2.2.4, 2.2.5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2.2.1, 2.2.2, 2.2.3, 2.2.4, 2.2.5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371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2.3 </a:t>
                      </a:r>
                      <a:r>
                        <a:rPr lang="th-TH" sz="2000" b="1" dirty="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คุณภาพของอาจารย์</a:t>
                      </a:r>
                      <a:endParaRPr lang="en-US" sz="2000" b="1" dirty="0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2.3.1, 2.3.2, 2.3.3,  2.3.5, 2.3.6, 2.3.7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2.3.1, 2.3.2, 2.3.3, 2.3.4, 2.3.5, 2.3.6, 2.3.7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145">
                <a:tc>
                  <a:txBody>
                    <a:bodyPr/>
                    <a:lstStyle/>
                    <a:p>
                      <a:pPr marL="180340" marR="0" indent="-18034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2.4 </a:t>
                      </a: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คุณภาพของการจัดการเรียนการ </a:t>
                      </a: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180340" marR="0" indent="-18034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      สอน</a:t>
                      </a: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2.4.1, 2.4.2, 2.4.3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2.4.1, 2.4.2, 2.4.3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1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2.5 </a:t>
                      </a: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คุณภาพของการจัดกิจกรรม</a:t>
                      </a: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      ส่งเสริมการเรียนการสอน</a:t>
                      </a: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2.5.1, 2.5.2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2.5.1, 2.5.2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5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3.  </a:t>
                      </a:r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การประเมินผลการใช้หลักสูตร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091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3.1 </a:t>
                      </a: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คุณภาพของบัณฑิต</a:t>
                      </a: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3.1.1, 3.1.2, 3.1.3, 3.1.4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3.1.1, 3.1.2, 3.1.3, 3.1.4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1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3.2 </a:t>
                      </a: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คุณภาพของผลงานวิชาการและ</a:t>
                      </a: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      วิทยานิพนธ์</a:t>
                      </a: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3.2.1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3.2.1, 3.2.2, 3.2.3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5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รวมตัวชี้วัด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25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รวมตัวชี้วัด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27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1071538" y="-24"/>
            <a:ext cx="7818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องค์ประกอบและตัวชี้วัดคุณภาพของการจัดการหลักสูตร </a:t>
            </a:r>
            <a:r>
              <a:rPr lang="th-TH" sz="36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มข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3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93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85720" y="1309293"/>
            <a:ext cx="850112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        ให้คณะกรรมการบริหารหลักสูตร 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จัดทำข้อมูลและรายงานผลการจัดการหลักสูตร ตามองค์ประกอบและตัวชี้วัดที่กำหนดข้างต้นและดำเนินการดังนี้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ทุกหลักสูตร</a:t>
            </a:r>
            <a:r>
              <a:rPr lang="th-TH" sz="2800" b="1" dirty="0" smtClean="0"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ต้อง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ประเมินผลการจัดการหลักสูตรทุกสิ้นปีการศึกษา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h-TH" sz="2800" b="1" dirty="0" smtClean="0"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(พฤษภาคมของทุกปี)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2.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ให้สำนักบริหารและพัฒนาวิชาการ โดยกลุ่มภารกิจพัฒนาวิชาการ เป็นหน่วยงานกลางในการประสานงาน รวบรวมข้อมูลและรายงานผลการจัดการหลักสูตรแต่ละหลักสูตร และจัดทำสรุปรายงานการประเมินผลการจัดการหลักสูตรของมหาวิทยาลัยในภาพรวม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3.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การจัดทำรายงานผลการจัดการหลักสูตรตามระบบนี้ ให้ถือเป็นความรับผิดชอบของคณะกรรมการบริหารหลักสูตรแต่ละหลักสูตร 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ซึ่งคณะ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/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หน่วยงานจะต้องดำเนินการแต่งตั้งให้ทุกหลักสูตรมีคณะกรรมการบริหารหลักสูตรอย่างเป็นทางการ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00034" y="129581"/>
            <a:ext cx="7500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การจัดทำรายงานผลการจัดการหลักสูตร</a:t>
            </a:r>
            <a:endParaRPr lang="en-US" sz="3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214"/>
            <a:ext cx="9144000" cy="742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รูปภาพ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214818"/>
            <a:ext cx="3702674" cy="13237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5" name="ลูกศรเชื่อมต่อแบบตรง 4"/>
          <p:cNvCxnSpPr/>
          <p:nvPr/>
        </p:nvCxnSpPr>
        <p:spPr>
          <a:xfrm rot="5400000">
            <a:off x="6429388" y="3643314"/>
            <a:ext cx="928694" cy="92869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97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0"/>
          <p:cNvSpPr>
            <a:spLocks noGrp="1" noChangeArrowheads="1"/>
          </p:cNvSpPr>
          <p:nvPr>
            <p:ph type="title"/>
          </p:nvPr>
        </p:nvSpPr>
        <p:spPr bwMode="gray">
          <a:xfrm>
            <a:off x="0" y="-24"/>
            <a:ext cx="9144000" cy="11430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3300"/>
              </a:gs>
              <a:gs pos="100000">
                <a:srgbClr val="A22000"/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2.2 อาจารย์ประจำที่วุฒิปริญญาเอก</a:t>
            </a:r>
            <a:b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(เลือก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แนวทาง จาก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แนวทาง)  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/>
        </p:nvGraphicFramePr>
        <p:xfrm>
          <a:off x="2214546" y="1928802"/>
          <a:ext cx="6429420" cy="1371600"/>
        </p:xfrm>
        <a:graphic>
          <a:graphicData uri="http://schemas.openxmlformats.org/drawingml/2006/table">
            <a:tbl>
              <a:tblPr/>
              <a:tblGrid>
                <a:gridCol w="2643206"/>
                <a:gridCol w="3786214"/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dirty="0">
                        <a:solidFill>
                          <a:srgbClr val="000000"/>
                        </a:solidFill>
                        <a:latin typeface="TH SarabunPSK"/>
                        <a:ea typeface="CordiaNew"/>
                        <a:cs typeface="FreesiaUPC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000" dirty="0">
                          <a:solidFill>
                            <a:srgbClr val="000000"/>
                          </a:solidFill>
                          <a:latin typeface="Times New Roman"/>
                          <a:ea typeface="CordiaNew"/>
                          <a:cs typeface="FreesiaUPC" pitchFamily="34" charset="-34"/>
                        </a:rPr>
                        <a:t>คะแนนที่ได้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TH SarabunPSK"/>
                          <a:ea typeface="CordiaNew"/>
                          <a:cs typeface="FreesiaUPC" pitchFamily="34" charset="-34"/>
                        </a:rPr>
                        <a:t> =</a:t>
                      </a:r>
                      <a:endParaRPr lang="en-US" sz="3000" dirty="0">
                        <a:latin typeface="Times New Roman"/>
                        <a:ea typeface="SimSu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000" dirty="0">
                          <a:solidFill>
                            <a:srgbClr val="000000"/>
                          </a:solidFill>
                          <a:latin typeface="Times New Roman"/>
                          <a:ea typeface="CordiaNew"/>
                          <a:cs typeface="FreesiaUPC" pitchFamily="34" charset="-34"/>
                        </a:rPr>
                        <a:t>ร้อยละของอาจารย์ประจำที่มีคุณวุฒิปริญญาเอก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TH SarabunPSK"/>
                          <a:ea typeface="CordiaNew"/>
                          <a:cs typeface="FreesiaUPC" pitchFamily="34" charset="-34"/>
                        </a:rPr>
                        <a:t> x 5</a:t>
                      </a:r>
                      <a:endParaRPr lang="en-US" sz="3000" dirty="0">
                        <a:latin typeface="Times New Roman"/>
                        <a:ea typeface="SimSu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latin typeface="TH SarabunPSK"/>
                          <a:ea typeface="CordiaNew"/>
                          <a:cs typeface="FreesiaUPC" pitchFamily="34" charset="-34"/>
                        </a:rPr>
                        <a:t>70</a:t>
                      </a:r>
                      <a:endParaRPr lang="en-US" sz="3000" dirty="0">
                        <a:latin typeface="Times New Roman"/>
                        <a:ea typeface="SimSu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ตาราง 12"/>
          <p:cNvGraphicFramePr>
            <a:graphicFrameLocks noGrp="1"/>
          </p:cNvGraphicFramePr>
          <p:nvPr/>
        </p:nvGraphicFramePr>
        <p:xfrm>
          <a:off x="2285984" y="3857628"/>
          <a:ext cx="6357982" cy="2286000"/>
        </p:xfrm>
        <a:graphic>
          <a:graphicData uri="http://schemas.openxmlformats.org/drawingml/2006/table">
            <a:tbl>
              <a:tblPr/>
              <a:tblGrid>
                <a:gridCol w="2119327"/>
                <a:gridCol w="4238655"/>
              </a:tblGrid>
              <a:tr h="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dirty="0">
                        <a:solidFill>
                          <a:srgbClr val="000000"/>
                        </a:solidFill>
                        <a:latin typeface="TH SarabunPSK"/>
                        <a:ea typeface="CordiaNew"/>
                        <a:cs typeface="FreesiaUPC" pitchFamily="34" charset="-34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000" dirty="0">
                          <a:solidFill>
                            <a:srgbClr val="000000"/>
                          </a:solidFill>
                          <a:latin typeface="Times New Roman"/>
                          <a:ea typeface="CordiaNew"/>
                          <a:cs typeface="FreesiaUPC" pitchFamily="34" charset="-34"/>
                        </a:rPr>
                        <a:t>คะแนนที่ได้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TH SarabunPSK"/>
                          <a:ea typeface="CordiaNew"/>
                          <a:cs typeface="FreesiaUPC" pitchFamily="34" charset="-34"/>
                        </a:rPr>
                        <a:t> =</a:t>
                      </a:r>
                      <a:endParaRPr lang="en-US" sz="3000" dirty="0">
                        <a:latin typeface="Times New Roman"/>
                        <a:ea typeface="SimSu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000" dirty="0">
                          <a:solidFill>
                            <a:srgbClr val="000000"/>
                          </a:solidFill>
                          <a:latin typeface="Times New Roman"/>
                          <a:ea typeface="CordiaNew"/>
                          <a:cs typeface="FreesiaUPC" pitchFamily="34" charset="-34"/>
                        </a:rPr>
                        <a:t>ค่าการเพิ่มขึ้นของร้อยละของอาจารย์ประจำที่มีคุณวุฒิปริญญา</a:t>
                      </a:r>
                      <a:r>
                        <a:rPr lang="th-TH" sz="3000" dirty="0" smtClean="0">
                          <a:solidFill>
                            <a:srgbClr val="000000"/>
                          </a:solidFill>
                          <a:latin typeface="Times New Roman"/>
                          <a:ea typeface="CordiaNew"/>
                          <a:cs typeface="FreesiaUPC" pitchFamily="34" charset="-34"/>
                        </a:rPr>
                        <a:t>เอกเปรียบเทียบกับ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000" dirty="0" smtClean="0">
                          <a:solidFill>
                            <a:srgbClr val="000000"/>
                          </a:solidFill>
                          <a:latin typeface="Times New Roman"/>
                          <a:ea typeface="CordiaNew"/>
                          <a:cs typeface="FreesiaUPC" pitchFamily="34" charset="-34"/>
                        </a:rPr>
                        <a:t>ปี</a:t>
                      </a:r>
                      <a:r>
                        <a:rPr lang="th-TH" sz="3000" dirty="0">
                          <a:solidFill>
                            <a:srgbClr val="000000"/>
                          </a:solidFill>
                          <a:latin typeface="Times New Roman"/>
                          <a:ea typeface="CordiaNew"/>
                          <a:cs typeface="FreesiaUPC" pitchFamily="34" charset="-34"/>
                        </a:rPr>
                        <a:t>ที่ผ่านมา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TH SarabunPSK"/>
                          <a:ea typeface="CordiaNew"/>
                          <a:cs typeface="FreesiaUPC" pitchFamily="34" charset="-34"/>
                        </a:rPr>
                        <a:t> x 5</a:t>
                      </a:r>
                      <a:endParaRPr lang="en-US" sz="3000" dirty="0">
                        <a:latin typeface="Times New Roman"/>
                        <a:ea typeface="SimSu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latin typeface="TH SarabunPSK"/>
                          <a:ea typeface="CordiaNew"/>
                          <a:cs typeface="FreesiaUPC" pitchFamily="34" charset="-34"/>
                        </a:rPr>
                        <a:t>15</a:t>
                      </a:r>
                      <a:endParaRPr lang="en-US" sz="3000" dirty="0">
                        <a:latin typeface="Times New Roman"/>
                        <a:ea typeface="SimSu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สี่เหลี่ยมมุมมน 4"/>
          <p:cNvSpPr/>
          <p:nvPr/>
        </p:nvSpPr>
        <p:spPr>
          <a:xfrm>
            <a:off x="285720" y="1928802"/>
            <a:ext cx="164307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rgbClr val="000000"/>
                </a:solidFill>
                <a:latin typeface="AngsanaUPC" pitchFamily="18" charset="-34"/>
                <a:cs typeface="FreesiaUPC" pitchFamily="34" charset="-34"/>
              </a:rPr>
              <a:t>แนวทางที่ </a:t>
            </a:r>
            <a:r>
              <a:rPr lang="en-US" sz="3200" dirty="0" smtClean="0">
                <a:solidFill>
                  <a:srgbClr val="000000"/>
                </a:solidFill>
                <a:latin typeface="AngsanaUPC" pitchFamily="18" charset="-34"/>
                <a:cs typeface="FreesiaUPC" pitchFamily="34" charset="-34"/>
              </a:rPr>
              <a:t>1</a:t>
            </a:r>
            <a:endParaRPr lang="th-TH" sz="3200" dirty="0">
              <a:solidFill>
                <a:srgbClr val="000000"/>
              </a:solidFill>
              <a:latin typeface="AngsanaUPC" pitchFamily="18" charset="-34"/>
              <a:cs typeface="FreesiaUPC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285720" y="4286256"/>
            <a:ext cx="1643074" cy="1143008"/>
          </a:xfrm>
          <a:prstGeom prst="round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FreesiaUPC" pitchFamily="34" charset="-34"/>
              </a:rPr>
              <a:t>แนวทางที่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FreesiaUPC" pitchFamily="34" charset="-34"/>
              </a:rPr>
              <a:t>2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3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0"/>
          <p:cNvSpPr>
            <a:spLocks noChangeArrowheads="1"/>
          </p:cNvSpPr>
          <p:nvPr/>
        </p:nvSpPr>
        <p:spPr bwMode="gray">
          <a:xfrm>
            <a:off x="0" y="0"/>
            <a:ext cx="9144000" cy="143967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3300"/>
              </a:gs>
              <a:gs pos="100000">
                <a:srgbClr val="A22000"/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2.3 อาจารย์ประจำที่ดำรงตำแหน่งทางวิชาการ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(เลือก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แนวทาง จาก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แนวทาง) 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2285984" y="1785926"/>
          <a:ext cx="6500858" cy="1463040"/>
        </p:xfrm>
        <a:graphic>
          <a:graphicData uri="http://schemas.openxmlformats.org/drawingml/2006/table">
            <a:tbl>
              <a:tblPr/>
              <a:tblGrid>
                <a:gridCol w="2407779"/>
                <a:gridCol w="4093079"/>
              </a:tblGrid>
              <a:tr h="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0000"/>
                        </a:solidFill>
                        <a:latin typeface="TH SarabunPSK"/>
                        <a:ea typeface="CordiaNew"/>
                        <a:cs typeface="FreesiaUPC" pitchFamily="34" charset="-34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rgbClr val="000000"/>
                          </a:solidFill>
                          <a:latin typeface="Times New Roman"/>
                          <a:ea typeface="CordiaNew"/>
                          <a:cs typeface="FreesiaUPC" pitchFamily="34" charset="-34"/>
                        </a:rPr>
                        <a:t>คะแนนที่ได้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H SarabunPSK"/>
                          <a:ea typeface="CordiaNew"/>
                          <a:cs typeface="FreesiaUPC" pitchFamily="34" charset="-34"/>
                        </a:rPr>
                        <a:t> =</a:t>
                      </a:r>
                      <a:endParaRPr lang="en-US" sz="3200" dirty="0">
                        <a:latin typeface="Times New Roman"/>
                        <a:ea typeface="SimSu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rgbClr val="000000"/>
                          </a:solidFill>
                          <a:latin typeface="Times New Roman"/>
                          <a:ea typeface="CordiaNew"/>
                          <a:cs typeface="FreesiaUPC" pitchFamily="34" charset="-34"/>
                        </a:rPr>
                        <a:t>ร้อยละของอาจารย์ประจำที่ดำรงตำแหน่งทางวิชาการ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H SarabunPSK"/>
                          <a:ea typeface="CordiaNew"/>
                          <a:cs typeface="FreesiaUPC" pitchFamily="34" charset="-34"/>
                        </a:rPr>
                        <a:t> x 5</a:t>
                      </a:r>
                      <a:endParaRPr lang="en-US" sz="3200" dirty="0">
                        <a:latin typeface="Times New Roman"/>
                        <a:ea typeface="SimSu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H SarabunPSK"/>
                          <a:ea typeface="CordiaNew"/>
                          <a:cs typeface="FreesiaUPC" pitchFamily="34" charset="-34"/>
                        </a:rPr>
                        <a:t>35</a:t>
                      </a:r>
                      <a:endParaRPr lang="en-US" sz="3200" dirty="0">
                        <a:latin typeface="Times New Roman"/>
                        <a:ea typeface="SimSu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2357421" y="3714752"/>
          <a:ext cx="6429419" cy="1950720"/>
        </p:xfrm>
        <a:graphic>
          <a:graphicData uri="http://schemas.openxmlformats.org/drawingml/2006/table">
            <a:tbl>
              <a:tblPr/>
              <a:tblGrid>
                <a:gridCol w="2000265"/>
                <a:gridCol w="4429154"/>
              </a:tblGrid>
              <a:tr h="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0000"/>
                        </a:solidFill>
                        <a:latin typeface="TH SarabunPSK"/>
                        <a:ea typeface="CordiaNew"/>
                        <a:cs typeface="FreesiaUPC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rgbClr val="000000"/>
                          </a:solidFill>
                          <a:latin typeface="Times New Roman"/>
                          <a:ea typeface="CordiaNew"/>
                          <a:cs typeface="FreesiaUPC" pitchFamily="34" charset="-34"/>
                        </a:rPr>
                        <a:t>คะแนนที่ได้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H SarabunPSK"/>
                          <a:ea typeface="CordiaNew"/>
                          <a:cs typeface="FreesiaUPC" pitchFamily="34" charset="-34"/>
                        </a:rPr>
                        <a:t> =</a:t>
                      </a:r>
                      <a:endParaRPr lang="en-US" sz="3200" dirty="0">
                        <a:latin typeface="Times New Roman"/>
                        <a:ea typeface="SimSu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rgbClr val="000000"/>
                          </a:solidFill>
                          <a:latin typeface="Times New Roman"/>
                          <a:ea typeface="CordiaNew"/>
                          <a:cs typeface="FreesiaUPC" pitchFamily="34" charset="-34"/>
                        </a:rPr>
                        <a:t>ค่าการเพิ่มขึ้นของร้อยละของอาจารย์ประจำที่ดำรงตำแหน่งทางวิชาการเปรียบเทียบกับปีที่ผ่านมา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H SarabunPSK"/>
                          <a:ea typeface="CordiaNew"/>
                          <a:cs typeface="FreesiaUPC" pitchFamily="34" charset="-34"/>
                        </a:rPr>
                        <a:t> x 5</a:t>
                      </a:r>
                      <a:endParaRPr lang="en-US" sz="3200" dirty="0">
                        <a:latin typeface="Times New Roman"/>
                        <a:ea typeface="SimSu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H SarabunPSK"/>
                          <a:ea typeface="CordiaNew"/>
                          <a:cs typeface="FreesiaUPC" pitchFamily="34" charset="-34"/>
                        </a:rPr>
                        <a:t>10</a:t>
                      </a:r>
                      <a:endParaRPr lang="en-US" sz="3200" dirty="0">
                        <a:latin typeface="Times New Roman"/>
                        <a:ea typeface="SimSu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สี่เหลี่ยมมุมมน 4"/>
          <p:cNvSpPr/>
          <p:nvPr/>
        </p:nvSpPr>
        <p:spPr>
          <a:xfrm>
            <a:off x="285720" y="1928802"/>
            <a:ext cx="164307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rgbClr val="000000"/>
                </a:solidFill>
                <a:latin typeface="AngsanaUPC" pitchFamily="18" charset="-34"/>
                <a:cs typeface="FreesiaUPC" pitchFamily="34" charset="-34"/>
              </a:rPr>
              <a:t>แนวทางที่ </a:t>
            </a:r>
            <a:r>
              <a:rPr lang="en-US" sz="3200" dirty="0" smtClean="0">
                <a:solidFill>
                  <a:srgbClr val="000000"/>
                </a:solidFill>
                <a:latin typeface="AngsanaUPC" pitchFamily="18" charset="-34"/>
                <a:cs typeface="FreesiaUPC" pitchFamily="34" charset="-34"/>
              </a:rPr>
              <a:t>1</a:t>
            </a:r>
            <a:endParaRPr lang="th-TH" sz="3200" dirty="0">
              <a:solidFill>
                <a:srgbClr val="000000"/>
              </a:solidFill>
              <a:latin typeface="AngsanaUPC" pitchFamily="18" charset="-34"/>
              <a:cs typeface="FreesiaUPC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285720" y="4286256"/>
            <a:ext cx="1643074" cy="1143008"/>
          </a:xfrm>
          <a:prstGeom prst="round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FreesiaUPC" pitchFamily="34" charset="-34"/>
              </a:rPr>
              <a:t>แนวทางที่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FreesiaUPC" pitchFamily="34" charset="-34"/>
              </a:rPr>
              <a:t>2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Freesia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5929330"/>
            <a:ext cx="8459367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กลุ่ม  ค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 ง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พิจารณาจากศาสตราจารย์และรองศาสตราจารย์ 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3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85884"/>
            <a:ext cx="8858280" cy="5286388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1.แผนการพัฒนาคณาจารย์และบุคลากร</a:t>
            </a:r>
          </a:p>
          <a:p>
            <a:pPr marL="109728" indent="0"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แผนพัฒนาอาจารย์ (ด้านวิชาการ เทคนิคการสอน การวัดผล) </a:t>
            </a:r>
          </a:p>
          <a:p>
            <a:pPr marL="109728" indent="0"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แผนพัฒนาบุคลากรสายสนับสนุน (ทุกกลุ่ม)</a:t>
            </a:r>
          </a:p>
          <a:p>
            <a:pPr marL="109728" indent="0"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แสดงวัตถุประสงค์  กิจกรรม โครงการ  ตัวชี้วัดความสำเร็จ ค่าเป้าหมาย</a:t>
            </a:r>
          </a:p>
          <a:p>
            <a:pPr marL="109728" indent="0" algn="thaiDist"/>
            <a:r>
              <a:rPr lang="th-TH" sz="2600" b="1" kern="0" dirty="0" smtClean="0">
                <a:latin typeface="TH SarabunPSK" pitchFamily="34" charset="-34"/>
                <a:cs typeface="TH SarabunPSK" pitchFamily="34" charset="-34"/>
              </a:rPr>
              <a:t>กระบวนการจัดทำแผน (การสำรวจข้อมูล  การวิเคราะห์อัตรากำลัง  </a:t>
            </a:r>
            <a:r>
              <a:rPr lang="en-US" sz="2600" b="1" kern="0" dirty="0" smtClean="0">
                <a:latin typeface="TH SarabunPSK" pitchFamily="34" charset="-34"/>
                <a:cs typeface="TH SarabunPSK" pitchFamily="34" charset="-34"/>
              </a:rPr>
              <a:t>SWOT</a:t>
            </a:r>
            <a:r>
              <a:rPr lang="th-TH" sz="2600" b="1" kern="0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2600" b="1" kern="0" dirty="0" smtClean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/>
            <a:r>
              <a:rPr lang="th-TH" sz="2600" b="1" kern="0" dirty="0" smtClean="0">
                <a:latin typeface="TH SarabunPSK" pitchFamily="34" charset="-34"/>
                <a:cs typeface="TH SarabunPSK" pitchFamily="34" charset="-34"/>
              </a:rPr>
              <a:t>การดำเนินงานตามแผน </a:t>
            </a:r>
            <a:r>
              <a:rPr lang="en-US" sz="2600" b="1" kern="0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600" b="1" kern="0" dirty="0" smtClean="0">
                <a:latin typeface="TH SarabunPSK" pitchFamily="34" charset="-34"/>
                <a:cs typeface="TH SarabunPSK" pitchFamily="34" charset="-34"/>
              </a:rPr>
              <a:t>การประเมินผลสัมฤทธิ์ของแผน  (ตัวชี้วัด ค่าเป้าหมาย)</a:t>
            </a:r>
          </a:p>
          <a:p>
            <a:pPr marL="109728" indent="0"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การนำเอาผลการประเมินไปปรับปรุง (จุดที่ปรับปรุง เปรียบเทียบแผนใหม่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เก่า)</a:t>
            </a:r>
          </a:p>
          <a:p>
            <a:pPr marL="109728" indent="0" algn="thaiDist"/>
            <a:r>
              <a:rPr lang="th-TH" sz="2600" b="1" kern="0" dirty="0" smtClean="0">
                <a:latin typeface="TH SarabunPSK" pitchFamily="34" charset="-34"/>
                <a:cs typeface="TH SarabunPSK" pitchFamily="34" charset="-34"/>
              </a:rPr>
              <a:t> การสำรวจความต้องการ ความพึงพอใจของบุคลากรเพื่อนำไปปรับปรุง</a:t>
            </a:r>
            <a:endParaRPr lang="th-TH" sz="1800" b="1" i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2.ระบบสวัสดิการ การส่งเสริมสร้าง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สุขภาพที่ดี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การสร้าง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ขวัญและ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กำลังใจ</a:t>
            </a:r>
          </a:p>
          <a:p>
            <a:pPr marL="109728" indent="0"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สวัสดิการต่างๆ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นโยบายด้านสุขภาพ สภาพแวดล้อมการทำงาน</a:t>
            </a:r>
          </a:p>
          <a:p>
            <a:pPr marL="109728" indent="0"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สิ่งจูงใจ การยกย่องเชิดชู การให้รางวัล  ระบบพี่เลี้ยง 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gray">
          <a:xfrm>
            <a:off x="2143108" y="71414"/>
            <a:ext cx="7215238" cy="767716"/>
          </a:xfrm>
          <a:prstGeom prst="roundRect">
            <a:avLst>
              <a:gd name="adj" fmla="val 11921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cs typeface="FreesiaUPC" pitchFamily="34" charset="-34"/>
              </a:rPr>
              <a:t> ระบบการพัฒนาคณาจารย์และบุคลากรสายสนับสนุน  </a:t>
            </a:r>
            <a:endParaRPr lang="th-TH" sz="3200" b="1" dirty="0">
              <a:solidFill>
                <a:schemeClr val="bg1"/>
              </a:solidFill>
              <a:cs typeface="FreesiaUPC" pitchFamily="34" charset="-34"/>
            </a:endParaRPr>
          </a:p>
        </p:txBody>
      </p:sp>
      <p:sp>
        <p:nvSpPr>
          <p:cNvPr id="4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2.4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3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142984"/>
            <a:ext cx="8858280" cy="5286388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.ด้านจรรยาบรรณและกำกับควบคุมให้ปฏิบัติตามจรรยาบรรณ</a:t>
            </a:r>
            <a:endParaRPr lang="th-TH" sz="2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จรรยาบรรณที่บังคับใช้ (การให้ความสำคัญ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การเป็นแบบอย่างที่ดีของผู้นำ)</a:t>
            </a:r>
          </a:p>
          <a:p>
            <a:pPr marL="109728" indent="0"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กลไกการให้ความรู้ด้านจรรยาบรรณ (ประชุม ชี้แจง อบรม สัมมนา กรณีศึกษา)</a:t>
            </a:r>
          </a:p>
          <a:p>
            <a:pPr marL="109728" indent="0" algn="thaiDist"/>
            <a:r>
              <a:rPr lang="th-TH" sz="2600" b="1" kern="0" dirty="0" smtClean="0">
                <a:latin typeface="TH SarabunPSK" pitchFamily="34" charset="-34"/>
                <a:cs typeface="TH SarabunPSK" pitchFamily="34" charset="-34"/>
              </a:rPr>
              <a:t> คณะกรรมการจรรยาบรรณ (การประชุม การออกมติที่สำคัญ) </a:t>
            </a:r>
            <a:endParaRPr lang="en-US" sz="2600" b="1" kern="0" dirty="0" smtClean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/>
            <a:r>
              <a:rPr lang="th-TH" sz="2600" b="1" kern="0" dirty="0" smtClean="0">
                <a:latin typeface="TH SarabunPSK" pitchFamily="34" charset="-34"/>
                <a:cs typeface="TH SarabunPSK" pitchFamily="34" charset="-34"/>
              </a:rPr>
              <a:t> กลไกการควบคุม ติดตาม กำกับ ดูแลให้ปฏิบัติตามจรรยาบรรณ</a:t>
            </a:r>
          </a:p>
          <a:p>
            <a:pPr marL="109728" indent="0"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การประเมินผลการด้านจรรยาบรรณ (มี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ไม่มี)</a:t>
            </a:r>
            <a:endParaRPr lang="en-US" sz="2600" b="1" kern="0" dirty="0" smtClean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.ระบบการติดตามให้คณาจารย์และบุคลากรนำเอาความรู้ที่ได้จากพัฒนา</a:t>
            </a:r>
            <a:r>
              <a:rPr lang="th-TH" sz="28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มาใช้ในการัดการเรียนการสอน</a:t>
            </a:r>
          </a:p>
          <a:p>
            <a:pPr marL="109728" indent="0"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ทุกหลักสูตรการฝึกอบรม ควรมี</a:t>
            </a:r>
            <a:r>
              <a:rPr lang="th-TH" sz="2800" b="1" u="sng" dirty="0" smtClean="0">
                <a:latin typeface="TH SarabunPSK" pitchFamily="34" charset="-34"/>
                <a:cs typeface="TH SarabunPSK" pitchFamily="34" charset="-34"/>
              </a:rPr>
              <a:t>ระบบ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การติดตามการนำเอาความรู้ไปใช้จริง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ติดตามการนำไปใช้จริง หลังฝึกอบรม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6-9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เดือน)</a:t>
            </a:r>
          </a:p>
          <a:p>
            <a:pPr marL="109728" indent="0"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กิจกรรมหรือสิ่งที่ได้พัฒนาขึ้นจากการฝึกอบรมพัฒนาความรู้และทักษะ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gray">
          <a:xfrm>
            <a:off x="2143108" y="71414"/>
            <a:ext cx="7215238" cy="767716"/>
          </a:xfrm>
          <a:prstGeom prst="roundRect">
            <a:avLst>
              <a:gd name="adj" fmla="val 11921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cs typeface="FreesiaUPC" pitchFamily="34" charset="-34"/>
              </a:rPr>
              <a:t> ระบบการพัฒนาคณาจารย์และบุคลากรสายสนับสนุน  </a:t>
            </a:r>
            <a:endParaRPr lang="th-TH" sz="3200" b="1" dirty="0">
              <a:solidFill>
                <a:schemeClr val="bg1"/>
              </a:solidFill>
              <a:cs typeface="FreesiaUPC" pitchFamily="34" charset="-34"/>
            </a:endParaRPr>
          </a:p>
        </p:txBody>
      </p:sp>
      <p:sp>
        <p:nvSpPr>
          <p:cNvPr id="4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2.4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3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2.5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5984" y="142852"/>
            <a:ext cx="6827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ห้องสมุด อุปกรณ์การศึกษา สภาพแวดล้อมการเรียนรู้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849" y="1285860"/>
            <a:ext cx="8595623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การสนับสนุนสภาพแวดล้อมด้านการเรียนรู้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จำนวนคอมพิวเตอร์สำหรับใช้ในการเรียนการสอน (ไม่เกิน 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ต่อ 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8 FTES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514350" indent="-514350"/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2.  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การบริการห้องสมุด </a:t>
            </a:r>
          </a:p>
          <a:p>
            <a:pPr marL="514350" indent="-514350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     หรือแหล่งเรียนรู้ต่างๆ หลักสูตรการฝึกอบรมออนไลน์  (มีการฝึกใช้งานทุกปี)</a:t>
            </a:r>
          </a:p>
          <a:p>
            <a:pPr marL="514350" indent="-514350"/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3.   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การบริการด้านกายภาพ</a:t>
            </a:r>
          </a:p>
          <a:p>
            <a:pPr marL="514350" indent="-514350"/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4.   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การบริการด้านสิ่งอำนวยความสะดวก</a:t>
            </a:r>
          </a:p>
          <a:p>
            <a:pPr marL="514350" indent="-514350">
              <a:buAutoNum type="arabicPeriod" startAt="5"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ระบบสาธารณูปโภค ความปลอดภัย </a:t>
            </a:r>
          </a:p>
          <a:p>
            <a:pPr marL="514350" indent="-514350">
              <a:buAutoNum type="arabicPeriod" startAt="5"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การประเมินคุณภาพ  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(ผ่าน </a:t>
            </a:r>
            <a:r>
              <a:rPr lang="en-US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3.51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ประเมินหัวข้อ </a:t>
            </a:r>
            <a:r>
              <a:rPr lang="en-US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2-5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514350" indent="-514350">
              <a:buAutoNum type="arabicPeriod" startAt="5"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การปรับปรุงตามผลการประเมิน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แผนการปรับปรุง จุดที่ปรับปรุง สอดคล้องกับผลการประเมิน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ผู้รับผิดชอบดำเนินการ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รายงานการปรับปรุง 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2.6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5984" y="210901"/>
            <a:ext cx="5118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ระบบและกลไกการจัดการเรียนการสอน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496" y="1196752"/>
            <a:ext cx="8964488" cy="5472608"/>
          </a:xfrm>
        </p:spPr>
        <p:txBody>
          <a:bodyPr>
            <a:noAutofit/>
          </a:bodyPr>
          <a:lstStyle/>
          <a:p>
            <a:pPr marL="624078" indent="-514350" algn="thaiDist">
              <a:buAutoNum type="arabicPeriod"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ระบบกลไกการประกันคุณภาพการจัดการเรียนการสอน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ที่เน้นผู้เรียนเป็นสำคัญ</a:t>
            </a:r>
            <a:r>
              <a:rPr lang="th-TH" sz="3000" b="1" u="sng" dirty="0">
                <a:latin typeface="TH SarabunPSK" pitchFamily="34" charset="-34"/>
                <a:cs typeface="TH SarabunPSK" pitchFamily="34" charset="-34"/>
              </a:rPr>
              <a:t>ทุก</a:t>
            </a:r>
            <a:r>
              <a:rPr lang="th-TH" sz="3000" b="1" u="sng" dirty="0" smtClean="0">
                <a:latin typeface="TH SarabunPSK" pitchFamily="34" charset="-34"/>
                <a:cs typeface="TH SarabunPSK" pitchFamily="34" charset="-34"/>
              </a:rPr>
              <a:t>หลักสูตร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(พิจารณารายหลักสูตร)</a:t>
            </a:r>
          </a:p>
          <a:p>
            <a:pPr marL="624078" indent="-514350" algn="thaiDist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มีการจัดการเรียนการสอนที่เน้นผู้เรียนเป็นสำคัญ</a:t>
            </a:r>
          </a:p>
          <a:p>
            <a:pPr marL="624078" indent="-514350" algn="thaiDist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ตัวชี้วัดความสำเร็จของการจัดการเรียนการสอนที่เน้นผู้เรียนเป็นสำคัญแต่ละ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รายวิชา </a:t>
            </a:r>
          </a:p>
          <a:p>
            <a:pPr marL="624078" indent="-514350" algn="thaiDist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การติดตามตรวจสอบ และการนำมาปรับปรุงการเรียนการสอน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/>
        </p:nvGraphicFramePr>
        <p:xfrm>
          <a:off x="357158" y="4572008"/>
          <a:ext cx="8643964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852"/>
                <a:gridCol w="1234852"/>
                <a:gridCol w="1234852"/>
                <a:gridCol w="1234852"/>
                <a:gridCol w="1234852"/>
                <a:gridCol w="1234852"/>
                <a:gridCol w="1234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หลักสูตร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…</a:t>
                      </a:r>
                      <a:endParaRPr lang="th-TH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SCL</a:t>
                      </a:r>
                      <a:endParaRPr lang="th-TH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  <a:endParaRPr lang="th-TH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th-TH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ผลการดำเนินงาน</a:t>
                      </a:r>
                      <a:endParaRPr lang="th-TH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การปรับปรุง</a:t>
                      </a:r>
                      <a:endParaRPr lang="th-TH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หลักฐาน</a:t>
                      </a:r>
                      <a:endParaRPr lang="th-TH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รายวิชา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SCL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b="1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b="1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รายวิชา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SCL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124200" y="1752600"/>
            <a:ext cx="5938838" cy="4062651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-5334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การประเมินคุณภาพการจัดการศึกษา การติดตาม และการตรวจสอบคุณภาพและมาตรฐานการศึกษาของสถานศึกษา...</a:t>
            </a:r>
          </a:p>
          <a:p>
            <a:pPr indent="-5334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กระทำโดยบุคลากรของสถานศึกษานั้น</a:t>
            </a:r>
            <a:r>
              <a:rPr lang="th-TH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หรือหน่วยงาน</a:t>
            </a:r>
            <a:r>
              <a:rPr lang="th-TH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ต้นสังกัด</a:t>
            </a:r>
          </a:p>
        </p:txBody>
      </p:sp>
      <p:sp>
        <p:nvSpPr>
          <p:cNvPr id="28676" name="สี่เหลี่ยมผืนผ้า 6"/>
          <p:cNvSpPr>
            <a:spLocks noChangeArrowheads="1"/>
          </p:cNvSpPr>
          <p:nvPr/>
        </p:nvSpPr>
        <p:spPr bwMode="auto">
          <a:xfrm>
            <a:off x="0" y="2209800"/>
            <a:ext cx="25003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533400" algn="ctr"/>
            <a:r>
              <a:rPr lang="th-TH" sz="5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การประเมิน                คุณภาพภายใน </a:t>
            </a:r>
          </a:p>
        </p:txBody>
      </p:sp>
      <p:sp>
        <p:nvSpPr>
          <p:cNvPr id="8" name="ลูกศรขวา 7"/>
          <p:cNvSpPr/>
          <p:nvPr/>
        </p:nvSpPr>
        <p:spPr bwMode="auto">
          <a:xfrm>
            <a:off x="2286000" y="2895600"/>
            <a:ext cx="642938" cy="2000250"/>
          </a:xfrm>
          <a:prstGeom prst="rightArrow">
            <a:avLst/>
          </a:prstGeom>
          <a:solidFill>
            <a:srgbClr val="33CCFF"/>
          </a:solidFill>
          <a:ln w="127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>
            <a:outerShdw dist="125724" dir="18900000" algn="ctr" rotWithShape="0">
              <a:srgbClr val="000099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endParaRPr lang="th-TH" sz="3300" b="1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2.6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5984" y="210901"/>
            <a:ext cx="5118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ระบบและกลไกการจัดการเรียนการสอน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496" y="1456854"/>
            <a:ext cx="8964488" cy="5472608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b="1" u="sng" dirty="0" smtClean="0">
                <a:latin typeface="TH SarabunPSK" pitchFamily="34" charset="-34"/>
                <a:cs typeface="TH SarabunPSK" pitchFamily="34" charset="-34"/>
              </a:rPr>
              <a:t>ทุกรายวิชา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มีรายละเอียดของรายวิชาและของประสบการณ์ภาคสนามตามกรอบ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TQF</a:t>
            </a:r>
          </a:p>
          <a:p>
            <a:pPr marL="109728" indent="0"/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มคอ.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 จะมีลักษณะคล้าย 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Course Syllabus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ที่คณาจารย์ทุกท่านต้อง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จัดทำอยู่แล้วแต่มีส่วนเพิ่มเติมที่เกี่ยวกับกลยุทธ์ วิธีการสอน </a:t>
            </a:r>
          </a:p>
          <a:p>
            <a:pPr marL="109728" indent="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ถ้ายังไม่ประกาศใช้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TQF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ก็พิจารณาจาก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Course Syllabus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3. รายวิชา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ที่ส่งเสริมทักษะการเรียนรู้ด้วย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ตนเอง (ทุกหลักสูตร)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4. ผู้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ประสบการณ์มาร่วมในกระบวนการเรียนการสอน(ทุกหลักสูตร)</a:t>
            </a:r>
          </a:p>
          <a:p>
            <a:pPr marL="109728" indent="0" algn="thaiDist"/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แสดงรายละเอียดของผู้มีประสบการณ์ที่มาร่วมในแต่ละหลักสูตร</a:t>
            </a:r>
            <a:endParaRPr lang="th-TH" sz="3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2.6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5984" y="210901"/>
            <a:ext cx="5118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ระบบและกลไกการจัดการเรียนการสอน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496" y="1196752"/>
            <a:ext cx="8964488" cy="5472608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5. การวิจัยด้านวิธีการสอนเพื่อ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พัฒนาการเรียนการ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สอน </a:t>
            </a:r>
          </a:p>
          <a:p>
            <a:pPr marL="109728" indent="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การวิจัยในชั้นเรียน</a:t>
            </a:r>
          </a:p>
          <a:p>
            <a:pPr marL="109728" indent="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ทำปีไหนก็ได้ แต่มีการนำมาพัฒนาในปีที่ประเมิน</a:t>
            </a:r>
          </a:p>
          <a:p>
            <a:pPr marL="109728" indent="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ระบุผลงานวิจัยหรือตัวอย่าง อย่างน้อย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เรื่อง </a:t>
            </a:r>
          </a:p>
          <a:p>
            <a:pPr marL="109728" indent="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ไม่นับ กรณีเอาผลงานวิจัยของสถาบันอื่นมาใช้ (ในคณะเดียวกันได้)</a:t>
            </a: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6.มีการประเมินความพึงพอใจของผู้เรียน</a:t>
            </a:r>
            <a:r>
              <a:rPr lang="th-TH" sz="32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ทุกรายวิชา ทุกภาคการศึกษา</a:t>
            </a:r>
          </a:p>
          <a:p>
            <a:pPr marL="109728" indent="0" algn="thaiDist"/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คะแนน 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3.51 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(กลุ่มตัวอย่างไม่น้อยกว่าร้อยละ 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80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109728" indent="0" algn="thaiDist"/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กรณีรายวิชาที่สอนหลายคน สามารถนำมาเฉลี่ยได้ 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7.มีการพัฒนาหรือปรับปรุงการจัดการเรียนการสอน </a:t>
            </a:r>
            <a:r>
              <a:rPr lang="th-TH" sz="32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จากผลการประเมิน</a:t>
            </a:r>
          </a:p>
          <a:p>
            <a:pPr marL="109728" indent="0"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2.7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5984" y="142852"/>
            <a:ext cx="66672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ระบบและกลไกการการพัฒนาผลสัมฤทธิ์การเรียนคุณลักษณะของบัณฑิต</a:t>
            </a:r>
            <a:endParaRPr lang="th-TH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496" y="1196752"/>
            <a:ext cx="8964488" cy="5472608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การสำรวจคุณลักษณะบัณฑิตตามความต้องการของผู้ใช้บัณฑิต</a:t>
            </a:r>
          </a:p>
          <a:p>
            <a:pPr marL="109728" indent="0"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ทุกหลักสูตรระดับปริญญาตรี 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ทุกรอบระยะเวลาตามแผนหลักสูตร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/5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ปี</a:t>
            </a:r>
          </a:p>
          <a:p>
            <a:pPr marL="109728" indent="0">
              <a:buNone/>
            </a:pP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ปรับปรุงตามผลการสำรวจ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(เชื่อมโยงผลสำรวจและสิ่งที่ปรับปรุงจริง)</a:t>
            </a:r>
          </a:p>
          <a:p>
            <a:pPr marL="109728" indent="0" algn="thaiDist">
              <a:buNone/>
            </a:pP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การสนับสนุนทรัพยากรด้านบุคลากร เทคโนโลยี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งบประมาณ (ที่เกี่ยวข้องกับการพัฒนาคุณลักษณะบัณฑิตในด้านต่างๆ)</a:t>
            </a:r>
          </a:p>
          <a:p>
            <a:pPr marL="109728" indent="0" algn="thaiDist">
              <a:buNone/>
            </a:pP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กลไกส่งเสริมให้นักศึกษาปริญญาตรีและบัณฑิตศึกษาเข้าร่วมประชุมวิชาการระดับนาชาติและนานาชาติ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(เช่นสนับสนุนงบประมาณให้เข้าร่วมประชุมฯ กำหนดเงื่อนไขให้เข้าร่วมร่วมประชุมฯ สนับสนุนส่งผลงานเข้าประชุมวิชาการ)</a:t>
            </a:r>
          </a:p>
          <a:p>
            <a:pPr marL="109728" indent="0" algn="thaiDist">
              <a:buNone/>
            </a:pP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กิจกรรมเสริมสร้างคุณธรรมจริยธรรม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(จัดโดยสถาบัน คณะ ภาควิชา)</a:t>
            </a:r>
          </a:p>
          <a:p>
            <a:pPr marL="109728" indent="0" algn="thaiDist">
              <a:buNone/>
            </a:pP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การพัฒนาทักษะ </a:t>
            </a:r>
            <a:r>
              <a:rPr lang="th-TH" sz="2600" b="1" dirty="0" err="1" smtClean="0">
                <a:latin typeface="TH SarabunPSK" pitchFamily="34" charset="-34"/>
                <a:cs typeface="TH SarabunPSK" pitchFamily="34" charset="-34"/>
              </a:rPr>
              <a:t>นศ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ในการจัดทำบทความวิทยานิพนธ์</a:t>
            </a:r>
          </a:p>
          <a:p>
            <a:pPr marL="109728" indent="0"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แสดงกิจกรรมที่พัฒนาและฝึกอบรม (ดำเนินการในปีที่ประเมิน)</a:t>
            </a:r>
          </a:p>
          <a:p>
            <a:pPr marL="109728" indent="0"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แสดงผลงานวิทยานิพนธ์ที่ตีพิมพ์ระดับนานาชาติ (ในปีที่ประเมิน)</a:t>
            </a:r>
            <a:endParaRPr lang="th-TH" sz="26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26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26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2.8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5984" y="142852"/>
            <a:ext cx="64908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ระดับความสำเร็จของการเสริมสร้างคุณธรรมจริยธรรมที่จัดให้นักศึกษา</a:t>
            </a:r>
            <a:endParaRPr lang="th-TH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496" y="1196752"/>
            <a:ext cx="8964488" cy="5472608"/>
          </a:xfrm>
        </p:spPr>
        <p:txBody>
          <a:bodyPr>
            <a:noAutofit/>
          </a:bodyPr>
          <a:lstStyle/>
          <a:p>
            <a:pPr marL="624078" indent="-514350" algn="thaiDist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พฤติกรรมด้านคุณธรรมจริยธรรม  (ต้องเป็นลายลักษณ์อักษร) </a:t>
            </a:r>
          </a:p>
          <a:p>
            <a:pPr marL="624078" indent="-514350" algn="thaiDist"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2.   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การถ่ายทอด (วิธีการถ่ายทอดไปยัง ผู้บริหาร คณาจารย์ นักศึกษา ผู้เกี่ยวข้อง)</a:t>
            </a:r>
          </a:p>
          <a:p>
            <a:pPr marL="624078" indent="-514350" algn="thaiDist">
              <a:buAutoNum type="arabicPeriod" startAt="3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โครงการส่งเสริมคุณธรรมจริยธรรม </a:t>
            </a:r>
          </a:p>
          <a:p>
            <a:pPr marL="624078" indent="-51435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ต้องสอดคล้องกับพฤติกรรมด้านคุณธรรมจริยธรรม และกำหนดตัวชี้วัดและค่าเป้าหมาย</a:t>
            </a:r>
          </a:p>
          <a:p>
            <a:pPr marL="624078" indent="-514350" algn="thaiDist">
              <a:buAutoNum type="arabicPeriod" startAt="4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การประเมินผลโครงการ   (บรรลุเป้าหมายตามตัวชี้วัด ร้อยละ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90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624078" indent="-514350" algn="thaiDist">
              <a:buAutoNum type="arabicPeriod" startAt="5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นักศึกษาหรือกิจกรรมได้รับการยกย่องชมเชย ประกาศเกียรติคุณด้านคุณธรรมจริยธรรม</a:t>
            </a:r>
          </a:p>
          <a:p>
            <a:pPr marL="624078" indent="-51435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องค์กรที่ให้รางวัลต้องเป็นระดับชาติ (ระดับจังหวัดขึ้นไป)</a:t>
            </a:r>
          </a:p>
          <a:p>
            <a:pPr marL="624078" indent="-51435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กรณีจัดเอง ต้องมีสถาบันอื่นๆเข้าร่วม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สถาบัน  มีกรรมการภายนอกมหาวิทยาลัยร้อยละ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50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01762" y="71414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 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33" y="714356"/>
          <a:ext cx="9143999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806"/>
                <a:gridCol w="1767327"/>
                <a:gridCol w="1459966"/>
                <a:gridCol w="1331900"/>
                <a:gridCol w="1524000"/>
                <a:gridCol w="1524000"/>
              </a:tblGrid>
              <a:tr h="370840">
                <a:tc rowSpan="12"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พฤติกรรมด้านคุณธรรมจริยธรรมที่กำหนด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โครงการ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ผลการดำเนินงาน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การบรรลุเป้าหมาย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80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88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80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80.5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80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87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80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70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X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x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องค์ความรู้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องค์ความรู้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ชุมชน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ชุมชน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ได้รางวัล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ได้รางวัล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80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81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บรรลุเป้าหมายร้อยละ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90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gray">
          <a:xfrm>
            <a:off x="428596" y="1571612"/>
            <a:ext cx="5654049" cy="135732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3300"/>
              </a:gs>
              <a:gs pos="100000">
                <a:srgbClr val="A22000"/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2.9 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บัณฑิตปริญญาตรีที่ได้งานทำ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หรือประกอบอาชีพอิสระใน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ปี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gray">
          <a:xfrm>
            <a:off x="428596" y="3357562"/>
            <a:ext cx="5643602" cy="242889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3300"/>
              </a:gs>
              <a:gs pos="100000">
                <a:srgbClr val="A22000"/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2.10 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ระดับคุณภาพของบัณฑิตปริญญาตรี โท 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เอกตามกรอบมาตรฐานคุณวุฒิระดับอุดมศึกษา</a:t>
            </a:r>
          </a:p>
          <a:p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สำรวจความพึงพอใจผู้ใช้บัณฑิต</a:t>
            </a:r>
          </a:p>
          <a:p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-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บัณฑิต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สะท้อนอัต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ลักษณะตามที่กำหนด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919" y="2935428"/>
            <a:ext cx="3071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ข้อมูลจากส่วนกลาง 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gray">
          <a:xfrm>
            <a:off x="0" y="1071570"/>
            <a:ext cx="6643702" cy="1071546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3300"/>
              </a:gs>
              <a:gs pos="100000">
                <a:srgbClr val="A22000"/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AngsanaUPC" pitchFamily="18" charset="-34"/>
                <a:cs typeface="FreesiaUPC" pitchFamily="34" charset="-34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ngsanaUPC" pitchFamily="18" charset="-34"/>
                <a:cs typeface="FreesiaUPC" pitchFamily="34" charset="-34"/>
              </a:rPr>
              <a:t>2.11 </a:t>
            </a:r>
            <a:r>
              <a:rPr lang="th-TH" sz="2800" b="1" dirty="0" smtClean="0">
                <a:solidFill>
                  <a:schemeClr val="bg1"/>
                </a:solidFill>
                <a:latin typeface="AngsanaUPC" pitchFamily="18" charset="-34"/>
                <a:cs typeface="FreesiaUPC" pitchFamily="34" charset="-34"/>
              </a:rPr>
              <a:t>ผลงานของผู้สำเร็จการศึกษาระดับปริญญาโท</a:t>
            </a:r>
          </a:p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AngsanaUPC" pitchFamily="18" charset="-34"/>
                <a:cs typeface="FreesiaUPC" pitchFamily="34" charset="-34"/>
              </a:rPr>
              <a:t>ที่ได้รับการตีพิมพ์เผยแพร่ (แผน ก</a:t>
            </a:r>
            <a:r>
              <a:rPr lang="en-US" sz="2800" b="1" dirty="0" smtClean="0">
                <a:solidFill>
                  <a:schemeClr val="bg1"/>
                </a:solidFill>
                <a:latin typeface="AngsanaUPC" pitchFamily="18" charset="-34"/>
                <a:cs typeface="FreesiaUPC" pitchFamily="34" charset="-34"/>
              </a:rPr>
              <a:t> </a:t>
            </a:r>
            <a:r>
              <a:rPr lang="th-TH" sz="2800" b="1" dirty="0" smtClean="0">
                <a:solidFill>
                  <a:schemeClr val="bg1"/>
                </a:solidFill>
                <a:latin typeface="AngsanaUPC" pitchFamily="18" charset="-34"/>
                <a:cs typeface="FreesiaUPC" pitchFamily="34" charset="-34"/>
              </a:rPr>
              <a:t>และ ข) </a:t>
            </a:r>
            <a:endParaRPr lang="th-TH" sz="2800" b="1" dirty="0">
              <a:solidFill>
                <a:schemeClr val="bg1"/>
              </a:solidFill>
              <a:latin typeface="AngsanaUPC" pitchFamily="18" charset="-34"/>
              <a:cs typeface="FreesiaUPC" pitchFamily="34" charset="-34"/>
            </a:endParaRP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gray">
          <a:xfrm>
            <a:off x="214282" y="3786190"/>
            <a:ext cx="6643702" cy="107157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3300"/>
              </a:gs>
              <a:gs pos="100000">
                <a:srgbClr val="A22000"/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AngsanaUPC" pitchFamily="18" charset="-34"/>
                <a:cs typeface="FreesiaUPC" pitchFamily="34" charset="-34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ngsanaUPC" pitchFamily="18" charset="-34"/>
                <a:cs typeface="FreesiaUPC" pitchFamily="34" charset="-34"/>
              </a:rPr>
              <a:t>2.12 </a:t>
            </a:r>
            <a:r>
              <a:rPr lang="th-TH" sz="2800" b="1" dirty="0" smtClean="0">
                <a:solidFill>
                  <a:schemeClr val="bg1"/>
                </a:solidFill>
                <a:latin typeface="AngsanaUPC" pitchFamily="18" charset="-34"/>
                <a:cs typeface="FreesiaUPC" pitchFamily="34" charset="-34"/>
              </a:rPr>
              <a:t>ผลงานของผู้สำเร็จการศึกษาระดับปริญญาเอก</a:t>
            </a:r>
          </a:p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AngsanaUPC" pitchFamily="18" charset="-34"/>
                <a:cs typeface="FreesiaUPC" pitchFamily="34" charset="-34"/>
              </a:rPr>
              <a:t>ที่ได้รับการตีพิมพ์เผยแพร่  </a:t>
            </a:r>
            <a:endParaRPr lang="th-TH" sz="2800" b="1" dirty="0">
              <a:solidFill>
                <a:schemeClr val="bg1"/>
              </a:solidFill>
              <a:latin typeface="AngsanaUPC" pitchFamily="18" charset="-34"/>
              <a:cs typeface="FreesiaUPC" pitchFamily="34" charset="-34"/>
            </a:endParaRPr>
          </a:p>
        </p:txBody>
      </p:sp>
      <p:graphicFrame>
        <p:nvGraphicFramePr>
          <p:cNvPr id="10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9464951"/>
              </p:ext>
            </p:extLst>
          </p:nvPr>
        </p:nvGraphicFramePr>
        <p:xfrm>
          <a:off x="3643306" y="5000636"/>
          <a:ext cx="5429288" cy="1524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5429288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th-TH" sz="2000" b="1" kern="1200" dirty="0" smtClean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+mn-ea"/>
                        <a:cs typeface="FreesiaUPC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h-TH" sz="2000" b="1" kern="1200" dirty="0" smtClean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+mn-ea"/>
                          <a:cs typeface="FreesiaUPC" pitchFamily="34" charset="-34"/>
                        </a:rPr>
                        <a:t>ผลรวมถ่วงน้ำหนักของผลงานที่ตีพิมพ์หรือเผยแพร่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kern="1200" dirty="0" smtClean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+mn-ea"/>
                          <a:cs typeface="FreesiaUPC" pitchFamily="34" charset="-34"/>
                        </a:rPr>
                        <a:t>ของผู้สำเร็จการศึกษาระดับปริญญาเอก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SimSun"/>
                          <a:cs typeface="FreesiaUPC" pitchFamily="34" charset="-34"/>
                        </a:rPr>
                        <a:t>x 100</a:t>
                      </a:r>
                      <a:endParaRPr kumimoji="0" lang="th-TH" sz="2000" b="1" kern="1200" dirty="0" smtClean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+mn-ea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h-TH" sz="2000" b="1" kern="1200" dirty="0" smtClean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+mn-ea"/>
                          <a:cs typeface="FreesiaUPC" pitchFamily="34" charset="-34"/>
                        </a:rPr>
                        <a:t>จำนวนผู้สำเร็จการศึกษาระดับปริญญาเอกทั้งหมด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SimSu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9464951"/>
              </p:ext>
            </p:extLst>
          </p:nvPr>
        </p:nvGraphicFramePr>
        <p:xfrm>
          <a:off x="3571868" y="2214554"/>
          <a:ext cx="5500726" cy="12572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5500726"/>
              </a:tblGrid>
              <a:tr h="754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h-TH" sz="2400" b="1" kern="1200" dirty="0" smtClean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+mn-ea"/>
                          <a:cs typeface="FreesiaUPC" pitchFamily="34" charset="-34"/>
                        </a:rPr>
                        <a:t>ผลรวมถ่วงน้ำหนักของผลงานที่ตีพิมพ์หรือเผยแพร่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kern="1200" dirty="0" smtClean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+mn-ea"/>
                          <a:cs typeface="FreesiaUPC" pitchFamily="34" charset="-34"/>
                        </a:rPr>
                        <a:t>ของผู้สำเร็จการศึกษาระดับปริญญาโท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SimSun"/>
                          <a:cs typeface="FreesiaUPC" pitchFamily="34" charset="-34"/>
                        </a:rPr>
                        <a:t>x 100</a:t>
                      </a:r>
                      <a:endParaRPr kumimoji="0" lang="th-TH" sz="2400" b="1" kern="1200" dirty="0" smtClean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+mn-ea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  <a:tr h="502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h-TH" sz="2400" b="1" kern="1200" dirty="0" smtClean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+mn-ea"/>
                          <a:cs typeface="FreesiaUPC" pitchFamily="34" charset="-34"/>
                        </a:rPr>
                        <a:t>จำนวนผู้สำเร็จการศึกษาระดับปริญญาโททั้งหมด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SimSu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sp>
        <p:nvSpPr>
          <p:cNvPr id="12" name="สี่เหลี่ยมผืนผ้า 11"/>
          <p:cNvSpPr/>
          <p:nvPr/>
        </p:nvSpPr>
        <p:spPr>
          <a:xfrm>
            <a:off x="554278" y="2285992"/>
            <a:ext cx="2731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latin typeface="Angsana New" pitchFamily="18" charset="-34"/>
                <a:cs typeface="FreesiaUPC" pitchFamily="34" charset="-34"/>
              </a:rPr>
              <a:t>ร้อยละ 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50</a:t>
            </a:r>
            <a:r>
              <a:rPr lang="th-TH" sz="2400" b="1" dirty="0" smtClean="0">
                <a:latin typeface="Angsana New" pitchFamily="18" charset="-34"/>
                <a:cs typeface="FreesiaUPC" pitchFamily="34" charset="-34"/>
              </a:rPr>
              <a:t> เท่ากับ </a:t>
            </a:r>
            <a:r>
              <a:rPr lang="th-TH" sz="2400" b="1" i="1" dirty="0" smtClean="0">
                <a:solidFill>
                  <a:srgbClr val="00B050"/>
                </a:solidFill>
                <a:latin typeface="Angsana New" pitchFamily="18" charset="-34"/>
                <a:cs typeface="FreesiaUPC" pitchFamily="34" charset="-34"/>
              </a:rPr>
              <a:t>5 คะแนน</a:t>
            </a:r>
            <a:endParaRPr lang="en-US" sz="2400" b="1" i="1" dirty="0">
              <a:solidFill>
                <a:srgbClr val="00B050"/>
              </a:solidFill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71472" y="5072074"/>
            <a:ext cx="2832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latin typeface="Angsana New" pitchFamily="18" charset="-34"/>
                <a:cs typeface="FreesiaUPC" pitchFamily="34" charset="-34"/>
              </a:rPr>
              <a:t>ร้อยละ 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100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 </a:t>
            </a:r>
            <a:r>
              <a:rPr lang="th-TH" sz="2400" b="1" dirty="0" smtClean="0">
                <a:latin typeface="Angsana New" pitchFamily="18" charset="-34"/>
                <a:cs typeface="FreesiaUPC" pitchFamily="34" charset="-34"/>
              </a:rPr>
              <a:t>เท่ากับ </a:t>
            </a:r>
            <a:r>
              <a:rPr lang="th-TH" sz="2400" b="1" i="1" dirty="0" smtClean="0">
                <a:solidFill>
                  <a:srgbClr val="00B050"/>
                </a:solidFill>
                <a:latin typeface="Angsana New" pitchFamily="18" charset="-34"/>
                <a:cs typeface="FreesiaUPC" pitchFamily="34" charset="-34"/>
              </a:rPr>
              <a:t>5 คะแนน</a:t>
            </a:r>
            <a:endParaRPr lang="en-US" sz="2400" b="1" i="1" dirty="0">
              <a:solidFill>
                <a:srgbClr val="00B050"/>
              </a:solidFill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14282" y="5896293"/>
            <a:ext cx="31662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FreesiaUPC" pitchFamily="34" charset="-34"/>
              </a:rPr>
              <a:t>ไม่สามารถนับเป็นผลงานอาจารย์</a:t>
            </a:r>
          </a:p>
          <a:p>
            <a:r>
              <a:rPr lang="th-TH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FreesiaUPC" pitchFamily="34" charset="-34"/>
              </a:rPr>
              <a:t>ที่ปรึกษาวิทยานิพนธ์ได้  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gray">
          <a:xfrm>
            <a:off x="1142976" y="1428736"/>
            <a:ext cx="6786610" cy="2357454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3300"/>
              </a:gs>
              <a:gs pos="100000">
                <a:srgbClr val="A22000"/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3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2.13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ร้อยละนักศึกษานานาชาติระดับปริญญาตรี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และบัณฑิตศึกษาต่อจำนวนนักศึกษาทั้งหมด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(ลงทะเบียนเป็นนักศึกษามหาวิทยาลัย)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(นับหัวตอนลงทะเบียน เทอม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และเทอม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ctr"/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gray">
          <a:xfrm>
            <a:off x="1142976" y="4143380"/>
            <a:ext cx="6858016" cy="2286016"/>
          </a:xfrm>
          <a:prstGeom prst="roundRect">
            <a:avLst>
              <a:gd name="adj" fmla="val 11921"/>
            </a:avLst>
          </a:prstGeom>
          <a:solidFill>
            <a:srgbClr val="00B050"/>
          </a:soli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2.14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ร้อยละของนักศึกษาแลกเปลี่ยนไปและมา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จากต่างประเทศต่อจำนวนนักศึกษาทั้งหมด 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(แลกเปลี่ยนกิจกรรมวิชาการ)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(แจงนับเป็น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0-3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เดือน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3-6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เดือน และ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เดือนขึ้นไป) 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3.1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43240" y="68025"/>
            <a:ext cx="4155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ระบบและกลไกการให้คำปรึกษา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604" y="1500174"/>
            <a:ext cx="9115396" cy="4525963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ระบบการให้คำปรึกษาและแนะแนว (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คำสั่งแต่งตั้ง การให้นักศึกษาเข้าพบ)</a:t>
            </a:r>
            <a:endParaRPr lang="th-TH" sz="3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การบริการ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ข้อมูล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ข่าวสารต่างๆ 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(วิธีการและช่องทาง ข่าวสารที่ให้)</a:t>
            </a:r>
            <a:endParaRPr lang="th-TH" sz="3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จัดกิจกรรมพัฒนาวิชาชีพ 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(แสดงกิจกรรมที่ดำเนินการในปีที่ประเมิน)</a:t>
            </a:r>
            <a:endParaRPr lang="th-TH" sz="3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การบริการ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ข้อมูล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ข่าวสารฯต่อ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ศิษย์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เก่า 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จัด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กิจกรรมพัฒนาความรู้ให้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ศิษย์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เก่า </a:t>
            </a:r>
          </a:p>
          <a:p>
            <a:pPr marL="109728" indent="0" algn="thaiDist"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(จัดเพื่อต้องการพัฒนาความรู้และทักษะ เช่น การอบรม การประชุมวิชาการ)</a:t>
            </a:r>
            <a:endParaRPr lang="th-TH" sz="3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ผลการ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ประเมิน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คุณภาพ ข้อ 1–3 ไม่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ต่ำกว่า 3.51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จาก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คะแนนเต็ม 5</a:t>
            </a:r>
          </a:p>
          <a:p>
            <a:pPr marL="109728" indent="0" algn="thaiDist">
              <a:buNone/>
            </a:pP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นำ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ผลการประเมิน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คุณภาพฯมาปรับปรุงการบริการ  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หมายเหตุ 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กรณีไม่มีศิษย์เก่า ให้ผ่านข้อ 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4-5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โดยอนุโลม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3.2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43240" y="68025"/>
            <a:ext cx="5694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ระบบและกลไกการส่งเสริมกิจกรรมนักศึกษา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385986"/>
            <a:ext cx="8858280" cy="5400600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แผนกิจกรรมพัฒนานักศึกษา (กรอบ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TQF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 ทุกด้าน </a:t>
            </a:r>
          </a:p>
          <a:p>
            <a:pPr marL="109728" indent="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 กิจกรรมให้ความรู้ด้านการ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ประกัน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คุณภาพแก่นักศึกษา</a:t>
            </a:r>
          </a:p>
          <a:p>
            <a:pPr marL="109728" indent="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(ระบบประกันคุณภาพ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กระบวนการ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PDCA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การจัดกิจกรรมนักศึกษา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วัน เดือนปีที่จัด)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 ส่งเสริม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ให้นักศึกษา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นำกระบวนการ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PDCA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มาใช้ในกิจกรรมพัฒนานักศึกษา</a:t>
            </a:r>
          </a:p>
          <a:p>
            <a:pPr marL="109728" indent="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(ระดับปริญญาตรี 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ประเภท  บัณฑิตศึกษา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ประเภท)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- กิจกรรมวิชาการที่ส่งเสริมคุณลักษณะบัณฑิตที่พึงประสงค์</a:t>
            </a:r>
          </a:p>
          <a:p>
            <a:pPr marL="109728" indent="0" algn="thaiDist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- กิจกรรมกีฬาหรือการส่งเสริมสุขภาพ</a:t>
            </a:r>
          </a:p>
          <a:p>
            <a:pPr marL="109728" indent="0" algn="thaiDist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- กิจกรรมบำเพ็ญประโยชน์หรือรักษาสิ่งแวดล้อม</a:t>
            </a:r>
          </a:p>
          <a:p>
            <a:pPr marL="109728" indent="0" algn="thaiDist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- กิจกรรมเสริมสร้างคุณธรรมและจริยธรรม</a:t>
            </a:r>
          </a:p>
          <a:p>
            <a:pPr marL="109728" indent="0" algn="thaiDist"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- 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ส่งเสริมศิลปะและวัฒนธรรม</a:t>
            </a:r>
          </a:p>
          <a:p>
            <a:pPr marL="109728" indent="0" algn="thaiDist">
              <a:buFontTx/>
              <a:buChar char="-"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76600" y="1600200"/>
            <a:ext cx="5643563" cy="47402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33400" indent="-5334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กระบวนการติดตามตรวจสอบความก้าวหน้าของ</a:t>
            </a:r>
          </a:p>
          <a:p>
            <a:pPr marL="533400" indent="-5334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การปฏิบัติตามแผน...</a:t>
            </a:r>
          </a:p>
          <a:p>
            <a:pPr marL="533400" indent="-5334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และจัดทำรายงานการติดตามตรวจสอบ...</a:t>
            </a:r>
          </a:p>
          <a:p>
            <a:pPr marL="533400" indent="-5334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พร้อมทั้งเสนอมาตรการ</a:t>
            </a:r>
            <a:r>
              <a:rPr lang="th-TH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เร่งรัด</a:t>
            </a:r>
          </a:p>
          <a:p>
            <a:pPr marL="533400" indent="-5334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การพัฒนาคุณภาพการศึกษา</a:t>
            </a:r>
          </a:p>
        </p:txBody>
      </p:sp>
      <p:sp>
        <p:nvSpPr>
          <p:cNvPr id="29700" name="สี่เหลี่ยมผืนผ้า 6"/>
          <p:cNvSpPr>
            <a:spLocks noChangeArrowheads="1"/>
          </p:cNvSpPr>
          <p:nvPr/>
        </p:nvSpPr>
        <p:spPr bwMode="auto">
          <a:xfrm>
            <a:off x="0" y="1981200"/>
            <a:ext cx="28575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533400" algn="ctr"/>
            <a:r>
              <a:rPr lang="th-TH" sz="5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การติดตามตรวจสอบคุณภาพการศึกษา</a:t>
            </a:r>
            <a:r>
              <a:rPr lang="th-TH" sz="5400" b="1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8" name="ลูกศรขวา 7"/>
          <p:cNvSpPr/>
          <p:nvPr/>
        </p:nvSpPr>
        <p:spPr bwMode="auto">
          <a:xfrm>
            <a:off x="2557463" y="2819400"/>
            <a:ext cx="642937" cy="2000250"/>
          </a:xfrm>
          <a:prstGeom prst="rightArrow">
            <a:avLst/>
          </a:prstGeom>
          <a:solidFill>
            <a:srgbClr val="33CCFF"/>
          </a:solidFill>
          <a:ln w="127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>
            <a:outerShdw dist="125724" dir="18900000" algn="ctr" rotWithShape="0">
              <a:srgbClr val="000099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endParaRPr lang="th-TH" sz="3300" b="1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3.2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43240" y="68025"/>
            <a:ext cx="5694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ระบบและกลไกการส่งเสริมกิจกรรมนักศึกษา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1406" y="1214422"/>
            <a:ext cx="8858280" cy="5429264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4. เครือข่ายพัฒนาคุณภาพภายใน</a:t>
            </a:r>
          </a:p>
          <a:p>
            <a:pPr marL="109728" indent="0" algn="thaiDist"/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ภายในสถาบัน (ระหว่างคณะ ภาควิชา </a:t>
            </a:r>
            <a:r>
              <a:rPr lang="en-US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แสดงกิจกรรมที่ดำเนินการ)</a:t>
            </a:r>
          </a:p>
          <a:p>
            <a:pPr marL="109728" indent="0" algn="thaiDist"/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ภายนอกสถาบัน (สถาบันอื่นๆที่ไม่เกี่ยวข้องกับมหาวิทยาลัย </a:t>
            </a:r>
            <a:r>
              <a:rPr lang="en-US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แสดงกิจกรรม)</a:t>
            </a:r>
            <a:endParaRPr lang="th-TH" sz="3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5. การประเมินความสำเร็จแผนพัฒนานักศึกษา (ข้อ 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109728" indent="0" algn="thaiDist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วัตถุประสงค์การพัฒนานักศึกษา</a:t>
            </a:r>
          </a:p>
          <a:p>
            <a:pPr marL="109728" indent="0" algn="thaiDist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การบรรลุตามเป้าหมายและเป็นบัณฑิตพึงประสงค์</a:t>
            </a:r>
          </a:p>
          <a:p>
            <a:pPr marL="109728" indent="0" algn="thaiDist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การบรรลุเป้าหมายและตัวชี้วัด</a:t>
            </a:r>
          </a:p>
          <a:p>
            <a:pPr marL="109728" indent="0" algn="thaiDist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การวิเคราะห์จุดแข็งและโอกาสในการพัฒนานักศึกษา</a:t>
            </a:r>
          </a:p>
          <a:p>
            <a:pPr marL="109728" indent="0" algn="thaiDist"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6.นำผลการประเมินไปปรับปรุงแผน </a:t>
            </a:r>
          </a:p>
          <a:p>
            <a:pPr marL="109728" indent="0" algn="thaiDist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กิจกรรมปรับปรุง แผนการปรับปรุง  ผู้รับผิดชอบ ผลการปรับปรุง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429684" cy="2571768"/>
          </a:xfrm>
        </p:spPr>
        <p:txBody>
          <a:bodyPr>
            <a:noAutofit/>
          </a:bodyPr>
          <a:lstStyle/>
          <a:p>
            <a:pPr marL="624078" indent="-51435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พิจารณา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จากสัดส่วนของจำนวนเงินบริจาคจากศิษย์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เก่า</a:t>
            </a:r>
          </a:p>
          <a:p>
            <a:pPr marL="624078" indent="-51435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เปรียบเทียบ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กับจำนวนนักศึกษา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ทั้งหมด (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บาทต่อคน)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624078" indent="-51435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นับจำนวนเงินบริจาคจากศิษย์เก่า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(เพื่อนศิษย์เก่า  ศิษย์เก่าแนะนำ ไม่นับ)</a:t>
            </a:r>
          </a:p>
          <a:p>
            <a:pPr marL="624078" indent="-51435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กรณีเป็นสิ่งของ ให้คิดมูลค่าเป็นเงิน (ตามความเหมาะสม)</a:t>
            </a:r>
          </a:p>
          <a:p>
            <a:pPr marL="624078" indent="-51435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การบริจาคผ่านสมาคมหรือหน่วยงานศิษย์เก่าของคณะสามารถนำมานับรวมได้ </a:t>
            </a:r>
          </a:p>
          <a:p>
            <a:pPr marL="624078" indent="-51435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แสดงกิจกรรมที่ส่งเสริมสนับสนุนให้มีการระดมทุนจากศิษย์เก่า </a:t>
            </a:r>
          </a:p>
          <a:p>
            <a:pPr marL="624078" indent="-51435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กิจกรรมสร้างความสัมพันธ์กับศิษย์เก่า </a:t>
            </a:r>
          </a:p>
          <a:p>
            <a:pPr marL="624078" indent="-51435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624078" indent="-514350" algn="thaiDist"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624078" indent="-514350" algn="thaiDist">
              <a:buAutoNum type="arabicPeriod"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138508"/>
              </p:ext>
            </p:extLst>
          </p:nvPr>
        </p:nvGraphicFramePr>
        <p:xfrm>
          <a:off x="1285852" y="5072074"/>
          <a:ext cx="6736262" cy="15001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6736262"/>
              </a:tblGrid>
              <a:tr h="750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</a:t>
                      </a: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เงินบริจาคจากศิษย์เก่า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จำนวนนักศึกษาทั้งหมดทุกระดับ</a:t>
                      </a:r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การศึกษา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sp>
        <p:nvSpPr>
          <p:cNvPr id="7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3.3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68025"/>
            <a:ext cx="3943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จำนวนเงินบริจาคจากศิษย์เก่า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มุมมน 11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04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4.1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14546" y="71414"/>
            <a:ext cx="6792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ระบบและกลไกการพัฒนางานวิจัยและงานสร้างสรรค์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1285860"/>
            <a:ext cx="8534752" cy="535785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1.มีระบบบริหารงานวิจัย  </a:t>
            </a:r>
          </a:p>
          <a:p>
            <a:pPr marL="109728" indent="0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หน่วยงาน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ผู้รับผิดชอบ  งบประมาณ แผนงานโครงการ หลักเกณฑ์)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000" b="1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การงานวิจัยกับการ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จัดการเรียนการ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สอน  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เช่น</a:t>
            </a:r>
          </a:p>
          <a:p>
            <a:pPr marL="109728" indent="0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ผลงานวิจัยที่นำมาใช้ในการเรียนการสอน </a:t>
            </a:r>
          </a:p>
          <a:p>
            <a:pPr marL="109728" indent="0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การให้นักศึกษาร่วมเป็นทีมวิจัยกับอาจารย์</a:t>
            </a:r>
          </a:p>
          <a:p>
            <a:pPr marL="109728" indent="0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การกำหนดให้นักศึกษาปริญญาตรีทำโครงการวิจัย 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3.การ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พัฒนา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ศักยภาพและ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จรรยาบรรณด้านการวิจัย</a:t>
            </a:r>
          </a:p>
          <a:p>
            <a:pPr marL="109728" indent="0"/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แสดงกิจกรรมที่พัฒนาศักยภาพด้านการวิจัย (จัดเองหรือส่งไปร่วมกับหน่วยงานอื่นก็ได้)</a:t>
            </a:r>
          </a:p>
          <a:p>
            <a:pPr marL="109728" indent="0"/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กลไกการให้ความรู้ด้านจรรยาบรรณวิจัยและการควบคุมให้ปฏิบัติตาม </a:t>
            </a:r>
          </a:p>
          <a:p>
            <a:pPr marL="109728" indent="0"/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4.1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14546" y="71414"/>
            <a:ext cx="6792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ระบบและกลไกการพัฒนางานวิจัยและงานสร้างสรรค์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1285860"/>
            <a:ext cx="8534752" cy="535785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การจัดสรรงบประมาณทุนวิจัย</a:t>
            </a:r>
          </a:p>
          <a:p>
            <a:pPr marL="109728" indent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ทุนภายในคณะ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ภาควิชา (มีประกาศชัดเจน)</a:t>
            </a:r>
          </a:p>
          <a:p>
            <a:pPr marL="109728" indent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มีการตั้งกรอบงบประมาณ แต่ไม่มีคนได้ทุน (นับไม่ได้)</a:t>
            </a:r>
          </a:p>
          <a:p>
            <a:pPr marL="109728" indent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ไม่นับการได้ทุนจากมหาวิทยาลัย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ทุนภายนอก (ต้องเป็นทุนคณะ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ภาควิชา)</a:t>
            </a:r>
          </a:p>
          <a:p>
            <a:pPr marL="109728" indent="0"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สนับสนุนด้านการวิจัยและงานสร้างสรรค์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ตามอัต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ลักษณ์ </a:t>
            </a:r>
          </a:p>
          <a:p>
            <a:pPr marL="109728" indent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ห้องปฏิบัติการ (เครื่องมือ) 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ห้องสมุดหรือแหล่งค้นคว้า</a:t>
            </a:r>
          </a:p>
          <a:p>
            <a:pPr marL="109728" indent="0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3.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สิ่งอำนวยความสะดวกต่างๆในการวิจัย</a:t>
            </a:r>
          </a:p>
          <a:p>
            <a:pPr marL="109728" indent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กิจกรรมวิชาการ กิจกรรมส่งเสริมสนับสนุนด้านการวิจัย  </a:t>
            </a:r>
          </a:p>
          <a:p>
            <a:pPr marL="109728" indent="0"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การติดตามประเมินข้อ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4-5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(ผลประเมินด้านงบประมาณ และการสนับสนุนการวิจัย)</a:t>
            </a:r>
            <a:endParaRPr lang="en-US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09728" indent="0"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7.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การนำผลการประเมินไปปรับปรุง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(แสดงกิจกรรมที่ปรับปรุง ผู้รับผิดชอบ ผลการปรับปรุง)</a:t>
            </a:r>
          </a:p>
          <a:p>
            <a:pPr marL="109728" indent="0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4.2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49838" y="71414"/>
            <a:ext cx="6008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ระบบและกลไกการจัดการความรู้จากวิจัยและงานสร้างสรรค์</a:t>
            </a:r>
            <a:endParaRPr lang="th-TH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1322528"/>
            <a:ext cx="9144000" cy="4392488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1.ระบบสนับสนุน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การเผยแพร่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ผลงานวิจัย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2.ระบบการรวบรวม คัดสรร วิเคราะห์ความรู้จากงานวิจัย </a:t>
            </a:r>
          </a:p>
          <a:p>
            <a:pPr marL="109728" indent="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คณะกรรมการคัดเลือก ผลงานที่ได้จากคัดเลือก 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(วิธีการคัดสรร)</a:t>
            </a:r>
          </a:p>
          <a:p>
            <a:pPr marL="109728" indent="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การถอดองค์ความรู้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สังเคราะห์ความรู้จากงานวิจัย</a:t>
            </a:r>
          </a:p>
          <a:p>
            <a:pPr marL="109728" indent="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ไม่นับรวมการตีพิมพ์เผยแพร่ในวารสาร </a:t>
            </a:r>
          </a:p>
          <a:p>
            <a:pPr marL="109728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3.มีการเผยแพร่ความรู้จากการสังเคราะห์งานวิจัย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(ที่ได้จากข้อ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109728" indent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แสดงช่องทางและตัวอย่างการเผยแพร่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นักวิจัยพบสื่อ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วิทยุ โทรทัศน์ หนังสือพิมพ์</a:t>
            </a:r>
          </a:p>
          <a:p>
            <a:pPr marL="109728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4.ผลงานวิจัยที่ใช้ประโยชน์ได้จริง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(รับรองโดยหน่วยงานภายนอก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ชุมชน)</a:t>
            </a:r>
          </a:p>
          <a:p>
            <a:pPr marL="109728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5.มีระบบคุ้มครองสิทธิ์ของงานวิจัย</a:t>
            </a:r>
          </a:p>
          <a:p>
            <a:pPr marL="109728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6.มีระบบส่งเสริมการจดสิทธิบัตรหรืออนุสิทธิบัตร</a:t>
            </a:r>
          </a:p>
          <a:p>
            <a:pPr marL="109728" indent="0" algn="thaiDist"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0"/>
          <p:cNvSpPr>
            <a:spLocks noChangeArrowheads="1"/>
          </p:cNvSpPr>
          <p:nvPr/>
        </p:nvSpPr>
        <p:spPr bwMode="gray">
          <a:xfrm>
            <a:off x="0" y="0"/>
            <a:ext cx="9144000" cy="135729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3300"/>
              </a:gs>
              <a:gs pos="100000">
                <a:srgbClr val="A22000"/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cs typeface="FreesiaUPC" pitchFamily="34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cs typeface="FreesiaUPC" pitchFamily="34" charset="-34"/>
              </a:rPr>
              <a:t>4.3 </a:t>
            </a:r>
            <a:r>
              <a:rPr lang="th-TH" sz="3200" b="1" dirty="0" smtClean="0">
                <a:solidFill>
                  <a:schemeClr val="bg1"/>
                </a:solidFill>
                <a:cs typeface="FreesiaUPC" pitchFamily="34" charset="-34"/>
              </a:rPr>
              <a:t>เงินสนับสนุนงานวิจัยหรืองานสร้างสรรค์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cs typeface="FreesiaUPC" pitchFamily="34" charset="-34"/>
              </a:rPr>
              <a:t>ต่ออาจารย์และนักวิจัย</a:t>
            </a:r>
            <a:endParaRPr lang="th-TH" sz="3200" b="1" dirty="0">
              <a:solidFill>
                <a:schemeClr val="bg1"/>
              </a:solidFill>
              <a:cs typeface="FreesiaUPC" pitchFamily="34" charset="-34"/>
            </a:endParaRPr>
          </a:p>
        </p:txBody>
      </p:sp>
      <p:sp>
        <p:nvSpPr>
          <p:cNvPr id="8" name="Rectangle 143"/>
          <p:cNvSpPr/>
          <p:nvPr/>
        </p:nvSpPr>
        <p:spPr>
          <a:xfrm>
            <a:off x="1928794" y="3286124"/>
            <a:ext cx="5929354" cy="1928826"/>
          </a:xfrm>
          <a:prstGeom prst="rect">
            <a:avLst/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2400" b="1" dirty="0" smtClean="0">
                <a:solidFill>
                  <a:schemeClr val="tx1"/>
                </a:solidFill>
                <a:latin typeface="Calibri" pitchFamily="34" charset="0"/>
                <a:cs typeface="FreesiaUPC" pitchFamily="34" charset="-34"/>
              </a:rPr>
              <a:t>คะแนนเต็ม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FreesiaUPC" pitchFamily="34" charset="-34"/>
              </a:rPr>
              <a:t>5</a:t>
            </a:r>
            <a:r>
              <a:rPr lang="th-TH" sz="2400" b="1" dirty="0" smtClean="0">
                <a:solidFill>
                  <a:schemeClr val="tx1"/>
                </a:solidFill>
                <a:latin typeface="Calibri" pitchFamily="34" charset="0"/>
                <a:cs typeface="FreesiaUPC" pitchFamily="34" charset="-34"/>
              </a:rPr>
              <a:t> กลุ่ม ง</a:t>
            </a:r>
          </a:p>
          <a:p>
            <a:pPr>
              <a:defRPr/>
            </a:pPr>
            <a:r>
              <a:rPr lang="th-TH" sz="2400" b="1" dirty="0" smtClean="0">
                <a:solidFill>
                  <a:schemeClr val="tx1"/>
                </a:solidFill>
                <a:latin typeface="Calibri" pitchFamily="34" charset="0"/>
                <a:cs typeface="FreesiaUPC" pitchFamily="34" charset="-34"/>
              </a:rPr>
              <a:t>วิทยาศาสตร์และเทคโนโลยี  180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FreesiaUPC" pitchFamily="34" charset="-34"/>
              </a:rPr>
              <a:t>,</a:t>
            </a:r>
            <a:r>
              <a:rPr lang="th-TH" sz="2400" b="1" dirty="0" smtClean="0">
                <a:solidFill>
                  <a:schemeClr val="tx1"/>
                </a:solidFill>
                <a:latin typeface="Calibri" pitchFamily="34" charset="0"/>
                <a:cs typeface="FreesiaUPC" pitchFamily="34" charset="-34"/>
              </a:rPr>
              <a:t>000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FreesiaUPC" pitchFamily="34" charset="-34"/>
              </a:rPr>
              <a:t>  </a:t>
            </a:r>
            <a:r>
              <a:rPr lang="th-TH" sz="2400" b="1" dirty="0" smtClean="0">
                <a:solidFill>
                  <a:schemeClr val="tx1"/>
                </a:solidFill>
                <a:latin typeface="Calibri" pitchFamily="34" charset="0"/>
                <a:cs typeface="FreesiaUPC" pitchFamily="34" charset="-34"/>
              </a:rPr>
              <a:t>บาทต่อคน</a:t>
            </a:r>
          </a:p>
          <a:p>
            <a:pPr>
              <a:defRPr/>
            </a:pPr>
            <a:r>
              <a:rPr lang="th-TH" sz="2400" b="1" dirty="0" smtClean="0">
                <a:solidFill>
                  <a:schemeClr val="tx1"/>
                </a:solidFill>
                <a:latin typeface="Calibri" pitchFamily="34" charset="0"/>
                <a:cs typeface="FreesiaUPC" pitchFamily="34" charset="-34"/>
              </a:rPr>
              <a:t>วิทยาศาสตร์สุขภาพ  150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FreesiaUPC" pitchFamily="34" charset="-34"/>
              </a:rPr>
              <a:t>,</a:t>
            </a:r>
            <a:r>
              <a:rPr lang="th-TH" sz="2400" b="1" dirty="0" smtClean="0">
                <a:solidFill>
                  <a:schemeClr val="tx1"/>
                </a:solidFill>
                <a:latin typeface="Calibri" pitchFamily="34" charset="0"/>
                <a:cs typeface="FreesiaUPC" pitchFamily="34" charset="-34"/>
              </a:rPr>
              <a:t>000  บาทต่อคน</a:t>
            </a:r>
          </a:p>
          <a:p>
            <a:pPr>
              <a:defRPr/>
            </a:pPr>
            <a:r>
              <a:rPr lang="th-TH" sz="2400" b="1" dirty="0" smtClean="0">
                <a:solidFill>
                  <a:schemeClr val="tx1"/>
                </a:solidFill>
                <a:latin typeface="Calibri" pitchFamily="34" charset="0"/>
                <a:cs typeface="FreesiaUPC" pitchFamily="34" charset="-34"/>
              </a:rPr>
              <a:t>มนุษยศาสตร์และสังคมศาสตร์ 75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FreesiaUPC" pitchFamily="34" charset="-34"/>
              </a:rPr>
              <a:t>,</a:t>
            </a:r>
            <a:r>
              <a:rPr lang="th-TH" sz="2400" b="1" dirty="0" smtClean="0">
                <a:solidFill>
                  <a:schemeClr val="tx1"/>
                </a:solidFill>
                <a:latin typeface="Calibri" pitchFamily="34" charset="0"/>
                <a:cs typeface="FreesiaUPC" pitchFamily="34" charset="-34"/>
              </a:rPr>
              <a:t>000 บาทต่อคน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FreesiaUPC" pitchFamily="34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/>
        </p:nvGraphicFramePr>
        <p:xfrm>
          <a:off x="214282" y="1643050"/>
          <a:ext cx="8715436" cy="1357322"/>
        </p:xfrm>
        <a:graphic>
          <a:graphicData uri="http://schemas.openxmlformats.org/drawingml/2006/table">
            <a:tbl>
              <a:tblPr/>
              <a:tblGrid>
                <a:gridCol w="2000264"/>
                <a:gridCol w="6715172"/>
              </a:tblGrid>
              <a:tr h="67866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TH SarabunPSK"/>
                        <a:ea typeface="CordiaNew"/>
                        <a:cs typeface="FreesiaUPC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Times New Roman"/>
                          <a:ea typeface="CordiaNew"/>
                          <a:cs typeface="FreesiaUPC" pitchFamily="34" charset="-34"/>
                        </a:rPr>
                        <a:t>คะแนนที่ได้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H SarabunPSK"/>
                          <a:ea typeface="CordiaNew"/>
                          <a:cs typeface="FreesiaUPC" pitchFamily="34" charset="-34"/>
                        </a:rPr>
                        <a:t> =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Times New Roman"/>
                          <a:ea typeface="CordiaNew"/>
                          <a:cs typeface="FreesiaUPC" pitchFamily="34" charset="-34"/>
                        </a:rPr>
                        <a:t>จำนวนเงินสนับสนุนงานวิจัยฯจากภายในและภายนอก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H SarabunPSK"/>
                          <a:ea typeface="CordiaNew"/>
                          <a:cs typeface="FreesiaUPC" pitchFamily="34" charset="-34"/>
                        </a:rPr>
                        <a:t> X 5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  <a:tr h="6786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Times New Roman"/>
                          <a:ea typeface="CordiaNew"/>
                          <a:cs typeface="FreesiaUPC" pitchFamily="34" charset="-34"/>
                        </a:rPr>
                        <a:t>จำนวนเงินสนับสนุนงานวิจัยฯที่กำหนดให้เป็นคะแนนเต็ม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H SarabunPSK"/>
                          <a:ea typeface="CordiaNew"/>
                          <a:cs typeface="FreesiaUPC" pitchFamily="34" charset="-34"/>
                        </a:rPr>
                        <a:t> 5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1"/>
          <p:cNvSpPr/>
          <p:nvPr/>
        </p:nvSpPr>
        <p:spPr>
          <a:xfrm>
            <a:off x="71470" y="550070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Angsana New" pitchFamily="18" charset="-34"/>
                <a:cs typeface="FreesiaUPC" pitchFamily="34" charset="-34"/>
              </a:rPr>
              <a:t>คะแนนระดับ</a:t>
            </a:r>
            <a:r>
              <a:rPr lang="th-TH" b="1" dirty="0">
                <a:latin typeface="Angsana New" pitchFamily="18" charset="-34"/>
                <a:cs typeface="FreesiaUPC" pitchFamily="34" charset="-34"/>
              </a:rPr>
              <a:t>คณะวิชา = ค่าเฉลี่ยของคะแนนที่ได้ของทุกกลุ่ม</a:t>
            </a:r>
            <a:r>
              <a:rPr lang="th-TH" b="1" dirty="0" smtClean="0">
                <a:latin typeface="Angsana New" pitchFamily="18" charset="-34"/>
                <a:cs typeface="FreesiaUPC" pitchFamily="34" charset="-34"/>
              </a:rPr>
              <a:t>สาขาวิชาในคณะวิชา</a:t>
            </a:r>
            <a:endParaRPr lang="th-TH" b="1" dirty="0">
              <a:latin typeface="Angsana New" pitchFamily="18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9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243840" y="1781145"/>
          <a:ext cx="8671559" cy="3358947"/>
        </p:xfrm>
        <a:graphic>
          <a:graphicData uri="http://schemas.openxmlformats.org/drawingml/2006/table">
            <a:tbl>
              <a:tblPr/>
              <a:tblGrid>
                <a:gridCol w="3613780"/>
                <a:gridCol w="2428892"/>
                <a:gridCol w="2628887"/>
              </a:tblGrid>
              <a:tr h="751368"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</a:t>
                      </a:r>
                      <a:r>
                        <a:rPr lang="th-TH" sz="3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สาขา </a:t>
                      </a:r>
                      <a:endParaRPr lang="th-TH" sz="3200" b="1" i="0" u="none" strike="noStrike" dirty="0" smtClean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t"/>
                      <a:endParaRPr lang="th-TH" sz="32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จำนวนเงินสนับสนุนวิจัยต่อคน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เทียบ</a:t>
                      </a:r>
                      <a:r>
                        <a:rPr lang="th-TH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บัญญัติไตรยางศ์</a:t>
                      </a:r>
                    </a:p>
                    <a:p>
                      <a:pPr algn="ctr" fontAlgn="t"/>
                      <a:r>
                        <a:rPr lang="th-TH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</a:t>
                      </a:r>
                      <a:r>
                        <a:rPr lang="th-TH" sz="3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คะแนนที่  5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62">
                <a:tc>
                  <a:txBody>
                    <a:bodyPr/>
                    <a:lstStyle/>
                    <a:p>
                      <a:pPr algn="l" fontAlgn="t"/>
                      <a:r>
                        <a:rPr lang="th-TH" sz="2300" b="1" i="0" u="none" strike="noStrike" dirty="0" smtClean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กลุ่ม</a:t>
                      </a:r>
                      <a:r>
                        <a:rPr lang="th-TH" sz="23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วิทยาศาสตร์และเทคโนโลยี </a:t>
                      </a:r>
                      <a:endParaRPr lang="th-TH" sz="2300" b="1" i="0" u="none" strike="noStrike" dirty="0" smtClean="0">
                        <a:solidFill>
                          <a:srgbClr val="FFFF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 fontAlgn="t"/>
                      <a:r>
                        <a:rPr lang="th-TH" sz="2300" b="1" i="0" u="none" strike="noStrike" dirty="0" smtClean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คณะ</a:t>
                      </a:r>
                      <a:r>
                        <a:rPr lang="th-TH" sz="2300" b="1" i="0" u="none" strike="noStrike" baseline="0" dirty="0" smtClean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เกษตร</a:t>
                      </a:r>
                      <a:endParaRPr lang="th-TH" sz="2300" b="1" i="0" u="none" strike="noStrike" dirty="0">
                        <a:solidFill>
                          <a:srgbClr val="FFFF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3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180,000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3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0962">
                <a:tc>
                  <a:txBody>
                    <a:bodyPr/>
                    <a:lstStyle/>
                    <a:p>
                      <a:pPr algn="l" fontAlgn="t"/>
                      <a:r>
                        <a:rPr lang="th-TH" sz="23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1</a:t>
                      </a:r>
                      <a:r>
                        <a:rPr lang="th-TH" sz="23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 </a:t>
                      </a:r>
                      <a:r>
                        <a:rPr lang="th-TH" sz="23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ภาควิชา</a:t>
                      </a:r>
                      <a:r>
                        <a:rPr lang="th-TH" sz="23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ก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3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195,000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3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62">
                <a:tc>
                  <a:txBody>
                    <a:bodyPr/>
                    <a:lstStyle/>
                    <a:p>
                      <a:pPr algn="l" fontAlgn="t"/>
                      <a:r>
                        <a:rPr lang="th-TH" sz="23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2</a:t>
                      </a:r>
                      <a:r>
                        <a:rPr lang="th-TH" sz="23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 </a:t>
                      </a:r>
                      <a:r>
                        <a:rPr lang="th-TH" sz="23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ภาควิชา ข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3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155,000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3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4.31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62">
                <a:tc>
                  <a:txBody>
                    <a:bodyPr/>
                    <a:lstStyle/>
                    <a:p>
                      <a:pPr algn="l" fontAlgn="t"/>
                      <a:r>
                        <a:rPr lang="th-TH" sz="23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3</a:t>
                      </a:r>
                      <a:r>
                        <a:rPr lang="th-TH" sz="23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 </a:t>
                      </a:r>
                      <a:r>
                        <a:rPr lang="th-TH" sz="23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ภาควิชา ค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3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140,000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3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3.89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68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36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คะแนนของคณะเกษตร</a:t>
                      </a:r>
                      <a:endParaRPr lang="th-TH" sz="36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4.4</a:t>
                      </a: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36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sp>
        <p:nvSpPr>
          <p:cNvPr id="4" name="AutoShape 20"/>
          <p:cNvSpPr>
            <a:spLocks noChangeArrowheads="1"/>
          </p:cNvSpPr>
          <p:nvPr/>
        </p:nvSpPr>
        <p:spPr bwMode="gray">
          <a:xfrm>
            <a:off x="214282" y="214290"/>
            <a:ext cx="2987041" cy="624840"/>
          </a:xfrm>
          <a:prstGeom prst="roundRect">
            <a:avLst>
              <a:gd name="adj" fmla="val 11921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cs typeface="FreesiaUPC" pitchFamily="34" charset="-34"/>
              </a:rPr>
              <a:t> ตัวอย่าง</a:t>
            </a:r>
            <a:endParaRPr lang="th-TH" sz="3600" b="1" dirty="0">
              <a:solidFill>
                <a:schemeClr val="bg1"/>
              </a:solidFill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0"/>
          <p:cNvSpPr>
            <a:spLocks noChangeArrowheads="1"/>
          </p:cNvSpPr>
          <p:nvPr/>
        </p:nvSpPr>
        <p:spPr bwMode="gray">
          <a:xfrm>
            <a:off x="71407" y="142852"/>
            <a:ext cx="7072361" cy="837230"/>
          </a:xfrm>
          <a:prstGeom prst="roundRect">
            <a:avLst>
              <a:gd name="adj" fmla="val 11921"/>
            </a:avLst>
          </a:prstGeom>
          <a:solidFill>
            <a:srgbClr val="00B050"/>
          </a:soli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4.4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งานวิจัยและงานสร้างสรรค์ที่ได้รับการตีพิมพ์เผยแพร่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gray">
          <a:xfrm>
            <a:off x="142844" y="3214686"/>
            <a:ext cx="6929486" cy="83723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3300"/>
              </a:gs>
              <a:gs pos="100000">
                <a:srgbClr val="A22000"/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4.5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งานวิจัยและงานสร้างสรรค์ที่นำไปใช้ประโยชน์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214422"/>
            <a:ext cx="79296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ไม่นับซ้ำ  นับการเผยแพร่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ครั้งที่มีคุณภาพมากที่สุด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นับเป็นปีปฏิทิน  (ความสะดวกในการสืบค้นในระบบฐานข้อมูลสากล)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กรณีเป็นผู้ร่วมโครงการวิจัย สามารถนับได้ทุกชื่อ 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นับผลงานอาจารย์ที่ลาศึกษาต่อได้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4143380"/>
            <a:ext cx="80724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เป็นผลงานวิจัยที่ทำเสร็จปีไหนก็ได้ แต่มีการใช้ประโยชน์ในปีที่ประเมิน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หน่วยงานที่รับรองฯ เป็นหน่วยงานภายนอกมหาวิทยาลัย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การใช้ประโยชน์ใน รพ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ของมหาวิทยาลัยสามารถนับได้ 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การใช้ประโยชน์ในการแก้ปัญหาตามวัตถุประสงค์งานวิจัย 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นับผลงานอาจารย์ที่ลาศึกษาต่อได้ 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43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0"/>
          <p:cNvSpPr>
            <a:spLocks noChangeArrowheads="1"/>
          </p:cNvSpPr>
          <p:nvPr/>
        </p:nvSpPr>
        <p:spPr bwMode="gray">
          <a:xfrm>
            <a:off x="71407" y="142852"/>
            <a:ext cx="7072361" cy="837230"/>
          </a:xfrm>
          <a:prstGeom prst="roundRect">
            <a:avLst>
              <a:gd name="adj" fmla="val 11921"/>
            </a:avLst>
          </a:prstGeom>
          <a:solidFill>
            <a:srgbClr val="00B050"/>
          </a:soli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4.6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ผลงานวิชาการที่ได้รับรองคุณภาพ 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gray">
          <a:xfrm>
            <a:off x="142844" y="3806216"/>
            <a:ext cx="6929486" cy="83723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3300"/>
              </a:gs>
              <a:gs pos="100000">
                <a:srgbClr val="A22000"/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4.7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งานวิจัยและงานสร้างสรรค์ที่ได้รับการจดสิทธิบัตร 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445959"/>
            <a:ext cx="850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พิจารณาเฉพาะ ตำรา หนังสือ ที่ผ่านการกลั่นกรองคุณภาพ และได้รับการตรวจอ่านโดยผู้ทรงคุณวุฒิ 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ได้รับการรับรองในปีที่ประเมิน 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กรณีได้ทุนมหาวิทยาลัย คิดค่าน้ำหนักให้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1.00 </a:t>
            </a:r>
          </a:p>
          <a:p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4994988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ไม่นับลิขสิทธิ์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อยู่ระหว่างการยื่นไม่นับ 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43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0"/>
          <p:cNvSpPr>
            <a:spLocks noChangeArrowheads="1"/>
          </p:cNvSpPr>
          <p:nvPr/>
        </p:nvSpPr>
        <p:spPr bwMode="gray">
          <a:xfrm>
            <a:off x="-32" y="-24"/>
            <a:ext cx="9144032" cy="1071570"/>
          </a:xfrm>
          <a:prstGeom prst="roundRect">
            <a:avLst>
              <a:gd name="adj" fmla="val 11921"/>
            </a:avLst>
          </a:prstGeom>
          <a:solidFill>
            <a:srgbClr val="00B050"/>
          </a:soli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4.8</a:t>
            </a: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ร้อยละที่เพิ่มขึ้นของบทความวิจัยที่ได้รับการอ้างอิง</a:t>
            </a:r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(Citation)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ใน </a:t>
            </a:r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refereed  journal </a:t>
            </a: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หรือในฐานข้อมูลระดับชาติ</a:t>
            </a:r>
            <a:endParaRPr lang="th-TH" sz="28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gray">
          <a:xfrm>
            <a:off x="-32" y="3714752"/>
            <a:ext cx="9144032" cy="119442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3300"/>
              </a:gs>
              <a:gs pos="100000">
                <a:srgbClr val="A22000"/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4.9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ร้อยละของอาจารย์และนักวิจัยที่ได้รับทุนทำวิจัยและงานสร้างสรรค์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จากภายในและภายนอกมหาวิทยาลัยต่ออาจารย์และนักวิจัยทั้งหมด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445959"/>
            <a:ext cx="850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ไม่นับซ้ำ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นับผลงานอาจารย์ที่ลาศึกษาต่อได้  (ลาออกแล้ว ไม่นับ) 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เป็นผลงานวิจัยที่ทำเสร็จเมื่อไหร่ก็ได้ แต่ได้รับการอ้างอิงในปีที่ประเมิน 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ไม่นับการอ้างอิงในวารสาร หนังสือนิตยสาร  หนังสือพิมพ์  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4994988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นับทุกชื่อที่ได้รับทุน 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ไม่นับซ้ำ แม้ว่าจะได้รับทุนหลายครั้ง หรือจากหลายหน่วยงาน 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43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971800" y="1600200"/>
            <a:ext cx="6072188" cy="49244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33400" indent="-5334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กระบวนการพัฒนาการศึกษา</a:t>
            </a:r>
          </a:p>
          <a:p>
            <a:pPr marL="533400" indent="-5334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เข้าสู่คุณภาพที่สอดคล้องกับ</a:t>
            </a:r>
          </a:p>
          <a:p>
            <a:pPr marL="533400" indent="-5334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มาตรฐานการศึกษาของชาติ</a:t>
            </a:r>
          </a:p>
          <a:p>
            <a:pPr marL="533400" indent="-5334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โดยการกำหนดมาตรฐานการศึกษา </a:t>
            </a:r>
          </a:p>
          <a:p>
            <a:pPr marL="533400" indent="-5334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การจัดระบบและโครงสร้าง การวางแผน และการดำเนินงานตามแผน รวมทั้งการสร้างจิตสำนึก...และความรับผิดชอบร่วมกันทุกคน </a:t>
            </a:r>
          </a:p>
        </p:txBody>
      </p:sp>
      <p:sp>
        <p:nvSpPr>
          <p:cNvPr id="30724" name="สี่เหลี่ยมผืนผ้า 6"/>
          <p:cNvSpPr>
            <a:spLocks noChangeArrowheads="1"/>
          </p:cNvSpPr>
          <p:nvPr/>
        </p:nvSpPr>
        <p:spPr bwMode="auto">
          <a:xfrm>
            <a:off x="-76200" y="2595563"/>
            <a:ext cx="2665413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533400" algn="ctr"/>
            <a:r>
              <a:rPr lang="th-TH" sz="5400" b="1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การพัฒนาคุณภาพการศึกษา</a:t>
            </a:r>
            <a:r>
              <a:rPr lang="th-TH" sz="5400" b="1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8" name="ลูกศรขวา 7"/>
          <p:cNvSpPr/>
          <p:nvPr/>
        </p:nvSpPr>
        <p:spPr bwMode="auto">
          <a:xfrm>
            <a:off x="2362200" y="2819400"/>
            <a:ext cx="414338" cy="2000250"/>
          </a:xfrm>
          <a:prstGeom prst="rightArrow">
            <a:avLst/>
          </a:prstGeom>
          <a:solidFill>
            <a:srgbClr val="33CCFF"/>
          </a:solidFill>
          <a:ln w="127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>
            <a:outerShdw dist="125724" dir="18900000" algn="ctr" rotWithShape="0">
              <a:srgbClr val="000099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endParaRPr lang="th-TH" sz="3300" b="1">
              <a:latin typeface="EucrosiaUPC" pitchFamily="18" charset="-34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5.1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14546" y="71414"/>
            <a:ext cx="4439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ระบบและกลไกการบริการวิชาการ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42876" y="1357298"/>
            <a:ext cx="8786842" cy="5500702"/>
          </a:xfrm>
        </p:spPr>
        <p:txBody>
          <a:bodyPr>
            <a:normAutofit fontScale="62500" lnSpcReduction="20000"/>
          </a:bodyPr>
          <a:lstStyle/>
          <a:p>
            <a:pPr marL="109728" indent="0" algn="thaiDist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ระบบและกลไกการ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บริการทางวิชาการแก่สังคม </a:t>
            </a: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หน่วยงาน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ผู้รับผิดชอบ</a:t>
            </a:r>
          </a:p>
          <a:p>
            <a:pPr marL="109728" indent="0" algn="thaiDist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แผนงาน โครงการ กิจกรรมการบริการวิชาการ  </a:t>
            </a:r>
          </a:p>
          <a:p>
            <a:pPr marL="109728" indent="0" algn="thaiDist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2.  การบูร</a:t>
            </a:r>
            <a:r>
              <a:rPr lang="th-TH" sz="4000" b="1" dirty="0" err="1" smtClean="0"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การการบริการวิชาการในการเรียนการสอน</a:t>
            </a:r>
          </a:p>
          <a:p>
            <a:pPr marL="109728" indent="0" algn="thaiDist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ตัวอย่างกิจกรรม โครงการ </a:t>
            </a:r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(เช่น การให้นักศึกษานำความรู้ไปให้บริการสังคมชุมชน)</a:t>
            </a:r>
          </a:p>
          <a:p>
            <a:pPr marL="109728" indent="0" algn="thaiDist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3. การบูร</a:t>
            </a:r>
            <a:r>
              <a:rPr lang="th-TH" sz="4000" b="1" dirty="0" err="1" smtClean="0"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การเข้ากับการวิจัย</a:t>
            </a:r>
          </a:p>
          <a:p>
            <a:pPr marL="109728" indent="0" algn="thaiDist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ตัวอย่าง</a:t>
            </a:r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ผลงานวิจัย (เช่นการนำเอาผลงานวิจัยไปใช้ในการตอบสนองความต้องการชุมชน)</a:t>
            </a:r>
            <a:endParaRPr lang="th-TH" sz="4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4. การประเมินผลสำเร็จของการบูร</a:t>
            </a:r>
            <a:r>
              <a:rPr lang="th-TH" sz="4000" b="1" dirty="0" err="1" smtClean="0"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 (ข้อ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และ ข้อ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109728" indent="0" algn="thaiDist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วิธีการประเมินผล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ผลที่ได้จาการประเมินความสำเร็จ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109728" indent="0" algn="thaiDist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ประโยชน์ ผลกระทบ สิ่งที่นักศึกษาได้รับ คุณค่าที่เกิดขึ้น เป้าหมายการบริการวิชาการ                     การใช้ประโยชน์ได้จริง  การบรรลุวัตถุประสงค์การบริการวิชาการ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5. การนำผลการประเมินไปปรับปรุง</a:t>
            </a:r>
          </a:p>
          <a:p>
            <a:pPr marL="109728" indent="0" algn="thaiDist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มีแผนปรับปรุงจากผลการประเมิน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ผู้รับผิดชอบ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ผลการปรับปรุง 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5.2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14546" y="71414"/>
            <a:ext cx="6673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กระบวนการบริการวิชาการให้เกิดประโยชน์ต่อสังคม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14282" y="1428736"/>
            <a:ext cx="8534752" cy="4464496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1.การสำรวจความต้องการของชุมชน ภาครัฐ ภาคเอกชน</a:t>
            </a:r>
          </a:p>
          <a:p>
            <a:pPr marL="109728" indent="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วิธีการสำรวจ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ผลการสำรวจ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ดำเนินการทุกครั้งที่มีการปรับแผนฯ</a:t>
            </a:r>
          </a:p>
          <a:p>
            <a:pPr marL="109728" indent="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ทิศทางและแผนฯที่สอดคล้องกับผลจากการสำรวจและจุดเน้นสถาบัน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2.ความร่วมมือกับหน่วยงานอื่นๆ (ภายนอกมหาวิทยาลัย)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3.การ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ประเมิน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ประโยชน์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Benefit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หรือผลกระทบ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Impact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ที่ได้รับ </a:t>
            </a:r>
          </a:p>
          <a:p>
            <a:pPr marL="109728" indent="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แสดงวิธีการประเมินและผลการประเมิน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4.นำ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ผลการประเมินในข้อ 3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มาพัฒนาระบบ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(แสดงกิจกรรมที่ดำเนินการ)</a:t>
            </a:r>
            <a:endParaRPr lang="th-TH" sz="3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5.มีการถ่ายทอด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ความรู้สู่บุคลากร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ภายในและ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เผยแพร่สู่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สาธารณชน                     (แสดงวิธีการถ่ายทอดและเผยแพร่)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5.3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57422" y="71415"/>
            <a:ext cx="6572296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ผลการนำความรู้และประสบการณ์จากการให้บริการวิชาการ</a:t>
            </a:r>
          </a:p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มาใช้ในการพัฒนาการเรียน การสอนหรือ การวิจัย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/>
        </p:nvGraphicFramePr>
        <p:xfrm>
          <a:off x="1000100" y="1357298"/>
          <a:ext cx="7072363" cy="1472184"/>
        </p:xfrm>
        <a:graphic>
          <a:graphicData uri="http://schemas.openxmlformats.org/drawingml/2006/table">
            <a:tbl>
              <a:tblPr/>
              <a:tblGrid>
                <a:gridCol w="458128"/>
                <a:gridCol w="5422555"/>
                <a:gridCol w="372229"/>
                <a:gridCol w="819451"/>
              </a:tblGrid>
              <a:tr h="276860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จำนวนโครงการ/กิจกรรมบริการวิชาการที่นำมาใช้ประโยชน์ในการพัฒนาการเรียนการ</a:t>
                      </a:r>
                      <a:r>
                        <a:rPr lang="th-TH" sz="2800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สอนและ</a:t>
                      </a:r>
                      <a:r>
                        <a:rPr lang="th-TH" sz="28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การวิจัย</a:t>
                      </a:r>
                      <a:endParaRPr lang="en-US" sz="2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x</a:t>
                      </a:r>
                      <a:endParaRPr lang="en-US" sz="2800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100</a:t>
                      </a:r>
                      <a:endParaRPr lang="en-US" sz="2800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h-TH" sz="2800" b="1" i="0" dirty="0">
                          <a:solidFill>
                            <a:srgbClr val="243F60"/>
                          </a:solidFill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จำนวนโครงการ/กิจกรรมบริการวิชาการทั้งหมด</a:t>
                      </a:r>
                      <a:endParaRPr lang="en-US" sz="2800" b="1" i="1" dirty="0">
                        <a:solidFill>
                          <a:srgbClr val="243F60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4282" y="3643314"/>
            <a:ext cx="8429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นับจำนวนโครงการทั้งในแผนและนอกแผน (ถ้ามี) ทั้งตัวตั้งและตัวหาร</a:t>
            </a:r>
          </a:p>
          <a:p>
            <a:pPr>
              <a:buFont typeface="Arial" pitchFamily="34" charset="0"/>
              <a:buChar char="•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แสดงหลักฐานแผนการสอนที่เชื่อมโยงเนื้อหากับการบริการวิชาการหรือการวิจัย </a:t>
            </a:r>
          </a:p>
          <a:p>
            <a:pPr>
              <a:buFont typeface="Arial" pitchFamily="34" charset="0"/>
              <a:buChar char="•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มีการนำมาใช้หรือมีการบูร</a:t>
            </a:r>
            <a:r>
              <a:rPr lang="th-TH" sz="2800" b="1" dirty="0" err="1" smtClean="0"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การเสร็จสิ้นในปีที่ประเมิน </a:t>
            </a:r>
          </a:p>
          <a:p>
            <a:pPr>
              <a:buFont typeface="Arial" pitchFamily="34" charset="0"/>
              <a:buChar char="•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โครงการหนึ่งจะ</a:t>
            </a:r>
            <a:r>
              <a:rPr lang="th-TH" sz="2800" b="1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การกับการเรียนการสอนหรือวิจัยก็ได้อย่างใดอย่างหนึ่ง </a:t>
            </a:r>
          </a:p>
          <a:p>
            <a:pPr>
              <a:buFont typeface="Arial" pitchFamily="34" charset="0"/>
              <a:buChar char="•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โครงการบริการวิชาการ เป็นโครงการที่ให้บริการแก่บุคคลหรือหน่วยงานภายนอก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800" b="1" dirty="0" err="1" smtClean="0">
                <a:latin typeface="TH SarabunPSK" pitchFamily="34" charset="-34"/>
                <a:cs typeface="TH SarabunPSK" pitchFamily="34" charset="-34"/>
              </a:rPr>
              <a:t>สถาบันต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6.1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14546" y="71414"/>
            <a:ext cx="6348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ระบบและกลไกการทำนุบำรุงศิลปะและวัฒนธรรม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5246300"/>
          </a:xfrm>
        </p:spPr>
        <p:txBody>
          <a:bodyPr>
            <a:noAutofit/>
          </a:bodyPr>
          <a:lstStyle/>
          <a:p>
            <a:pPr marL="624078" indent="-514350" algn="thaiDist">
              <a:buAutoNum type="arabic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ระบบและกลไกการทำนุบำรุงศิลปะและวัฒนธรรม</a:t>
            </a:r>
          </a:p>
          <a:p>
            <a:pPr marL="624078" indent="-51435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แผนงาน โครงการ กิจกรรม ผู้รับผิดชอบและผลการดำเนินงาน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624078" indent="-514350" algn="thaiDist">
              <a:buAutoNum type="arabicPeriod" startAt="2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การบูร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การเข้ากับการ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จัดการเรียนการสอนและกิจกรรม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นักศึกษา</a:t>
            </a:r>
          </a:p>
          <a:p>
            <a:pPr marL="624078" indent="-51435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แสดงกิจกรรมที่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3. การเผยแพร่กิจกรรมฯต่อสาธารณชน 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(แสดงช่องทางในการเผยแพร่) </a:t>
            </a:r>
            <a:endParaRPr lang="th-TH" sz="3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4. การประเมินผลการบูร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 (ข้อที่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(วิธีการดำเนินงาน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ผลที่ได้)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3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5. การนำผลข้อที่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มาปรับปรุง </a:t>
            </a:r>
          </a:p>
          <a:p>
            <a:pPr marL="109728" indent="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กิจกรรมปรับปรุง ผู้รับผิดชอบ ผลที่ได้จากการปรับปรุง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6. มีการสร้าง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มาตรฐาน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คุณภาพและ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ผลงานระดับชาติ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6.2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14546" y="71414"/>
            <a:ext cx="5897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การสนับสนุนส่งเสริมด้านศิลปะและวัฒนธรรม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85804" y="1643050"/>
            <a:ext cx="8229600" cy="4511994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1.การจัดกิจกรรมทำนุบำรุงศิลปะและวัฒนธรรม</a:t>
            </a:r>
          </a:p>
          <a:p>
            <a:pPr marL="109728" indent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ภาพรวมของแผนการทำนุบำรุงศิลปะและวัฒนธรรม</a:t>
            </a:r>
          </a:p>
          <a:p>
            <a:pPr marL="109728" indent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กระบวนการ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PDCA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ในการทบทวนปรับปรุงแผนฯ</a:t>
            </a:r>
          </a:p>
          <a:p>
            <a:pPr marL="109728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2.บรรลุ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เป้าหมายตามแผนไม่ต่ำกว่าร้อยละ 80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109728" indent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พิจารณาจากแผนทั้งหมด และดำเนินการตามแผน ร้อยละ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80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 มีผลกระทบ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Impact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)ที่วัดได้ชัดเจน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4. ผู้เข้าร่วมกิจกรรมมีความพึงพอใจไม่น้อยกว่า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3.51 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109728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5.ได้รับ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การยกย่อง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ระดับชาติและนานาชาติ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6.3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14546" y="71414"/>
            <a:ext cx="7120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การพัฒนาสุนทรีภาพในมิติทางด้านศิลปะและวัฒนธรรม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214314" y="1818396"/>
            <a:ext cx="88582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59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1.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การมีส่วนร่วมของบุคลากรในสถาบันที่ก่อให้เกิดวัฒนธรรมที่ดี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15900" algn="l"/>
              </a:tabLst>
            </a:pP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กิจกรรมการมีส่วนร่วมที่สร้างวัฒนธรรมอันดี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5900" algn="l"/>
              </a:tabLst>
            </a:pPr>
            <a:r>
              <a:rPr lang="en-US" sz="32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2.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อาคารสถานที่ สะอาดถูกสุขลักษณะ และตกแต่งอย่างมีความ</a:t>
            </a:r>
            <a:r>
              <a:rPr kumimoji="0" lang="th-TH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สุนทรีย์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59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3.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ปรับแต่งและรักษาภูมิทัศน์ให้สวยงาม สอดคล้องกับธรรมชาติ และเป็นมิตรกับสิ่งแวดล้อม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5900" algn="l"/>
              </a:tabLst>
            </a:pPr>
            <a:r>
              <a:rPr lang="en-US" sz="32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4.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มีพื้นที่ทางวัฒนธรรมที่เอื้อและส่งเสริมต่อการจัดกิจกรรม และมีการจัดกิจกรรมอย่างสม่ำเสมอ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5900" algn="l"/>
              </a:tabLst>
            </a:pPr>
            <a:r>
              <a:rPr lang="en-US" sz="32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5.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ระดับความพึงพอใจของบุคลากรและนักศึกษาไม่ต่ำกว่า 3.51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5900" algn="l"/>
              </a:tabLst>
            </a:pPr>
            <a:r>
              <a:rPr lang="th-TH" sz="32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จากคะแนนเต็ม 5 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(ที่เกี่ยวข้องกับประเด็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น 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1-4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)</a:t>
            </a:r>
            <a:endParaRPr kumimoji="0" lang="th-TH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7.1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14546" y="71414"/>
            <a:ext cx="6078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ภาวะผู้นำของสภาสภาบันและผู้บริหารทุกระดับ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7536" y="1714488"/>
            <a:ext cx="9036496" cy="5328592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การปฏิบัติหน้าที่ตามกฎหมายและการประเมินตนเองของกรรมการบริหารสูงสุด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การกำหนดวิสัยทัศน์และทิศทางการดำเนินงาน</a:t>
            </a: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ถ่ายทอด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ไปยังบุคลากรทุก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ระดับ</a:t>
            </a: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การวางแผนกลยุทธ์</a:t>
            </a: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ฐานข้อมูล (ทิศทางองค์กร  แผนการดำเนินงาน กิจกรรม โครงการ)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แนวทางการกำกับติดตาม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ประเมินผลในข้อที่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(ทุก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4.  มีการสนับสนุนให้บุคลากรมี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ส่วนร่วมในการ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บริหารจัดการ การมอบอำนาจ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7.1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14546" y="71414"/>
            <a:ext cx="6078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ภาวะผู้นำของสภาสภาบันและผู้บริหารทุกระดับ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7536" y="1357298"/>
            <a:ext cx="9036496" cy="5328592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การถ่ายทอดความรู้ของผู้บริหารไปยังบุคลากรและการพัฒนาผู้ร่วมงาน </a:t>
            </a:r>
          </a:p>
          <a:p>
            <a:pPr marL="109728" indent="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กิจกรรมที่ถ่ายทอดให้ความรู้ </a:t>
            </a:r>
          </a:p>
          <a:p>
            <a:pPr marL="109728" indent="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จำนวนและกลุ่มบุคลากรที่ได้รับการถ่ายทอดความรู้ </a:t>
            </a:r>
          </a:p>
          <a:p>
            <a:pPr marL="109728" indent="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กลุ่มบุคลากรที่ได้รับการพัฒนา</a:t>
            </a:r>
          </a:p>
          <a:p>
            <a:pPr marL="109728" indent="0" algn="thaiDist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การดำเนินงานตามหลัก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ธรรมาภิ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บาล  </a:t>
            </a:r>
          </a:p>
          <a:p>
            <a:pPr marL="109728" indent="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แสดงผลการดำเนินงานตามหลัก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ธรรมาภิ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บาล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10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ประการ (ต้องครบถ้วน)</a:t>
            </a:r>
          </a:p>
          <a:p>
            <a:pPr marL="109728" indent="0" algn="thaiDist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7.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กรรมการบริหารสูงสุดประเมินผู้บริหาร </a:t>
            </a:r>
          </a:p>
          <a:p>
            <a:pPr marL="109728" indent="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วิธีการประเมิน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ผลการประเมิน</a:t>
            </a:r>
          </a:p>
          <a:p>
            <a:pPr marL="109728" indent="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ผลการประเมินที่นำไปปรับปรุง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ผลการปรับปรุง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7.2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7050" y="71414"/>
            <a:ext cx="4812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การพัฒนาสถาบันสู่สถาบันการเรียนรู้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1520" y="1214422"/>
            <a:ext cx="8640960" cy="5143536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กำหนดประเด็น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ความรู้และเป้าหมาย</a:t>
            </a:r>
          </a:p>
          <a:p>
            <a:pPr marL="109728" indent="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แผน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KM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ด้านการผลิตบัณฑิตและวิจัย 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2.กำหนดกลุ่มเป้าหมายที่สอดคล้องกับข้อ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1</a:t>
            </a:r>
          </a:p>
          <a:p>
            <a:pPr marL="109728" indent="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3.มีการแลกเปลี่ยนเรียนรู้เพื่อให้ได้แนวปฏิบัติที่ดี และเผยแพร่สู่บุคลากร</a:t>
            </a:r>
          </a:p>
          <a:p>
            <a:pPr marL="109728" indent="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วัน เดือน ปี และรายงานผลการจัดกิจกรรม</a:t>
            </a:r>
          </a:p>
          <a:p>
            <a:pPr marL="109728" indent="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4.มีการรวบรวมองค์ความรู้จากข้อที่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อย่างเป็นระบบ และเผยแพร่เป็นลายลักษณ์อักษร</a:t>
            </a:r>
          </a:p>
          <a:p>
            <a:pPr marL="109728" indent="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ผู้รวบรวม  แหล่งจัดเก็บองค์ความรู้  สิ่งพิมพ์เผยแพร่และสื่อสาร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KM</a:t>
            </a:r>
          </a:p>
          <a:p>
            <a:pPr marL="109728" indent="0" algn="thaiDist"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มีการนำความรู้ไปใช้ในการปฏิบัติงานจริง</a:t>
            </a:r>
          </a:p>
          <a:p>
            <a:pPr marL="109728" indent="0" algn="thaiDist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แสดงตัวอย่างการนำเอาองค์ความรู้ไปใช้จริง </a:t>
            </a:r>
          </a:p>
          <a:p>
            <a:pPr marL="109728" indent="0" algn="thaiDist"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7.3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7050" y="71414"/>
            <a:ext cx="5708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ระบบสารสนเทศเพื่อการบริหารและตัดสินใจ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51520" y="1533992"/>
            <a:ext cx="8463884" cy="4752528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1. มีแผนการจัดการระบบ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สารสนเทศ 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Information System Plan)</a:t>
            </a:r>
          </a:p>
          <a:p>
            <a:pPr marL="109728" indent="0" algn="thaiDist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มี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ระบบ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สารสนเทศด้านการ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จัดการเรียนการสอน การวิจัย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                </a:t>
            </a: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การ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บริหารจัดการ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การเงิน และด้านประกันคุณภาพ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3.  มี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การประเมินความพึงพอใจของผู้ใช้ระบบ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สารสนเทศ</a:t>
            </a: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(คะแนน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3.51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จากคะแนนเต็ม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4.  มี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การนำ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ผลจากข้อที่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มาปรับปรุง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5.  มี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การส่งข้อมูลผ่านระบบเครือข่ายของหน่วยงาน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ภายนอก</a:t>
            </a: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ที่เกี่ยวข้องตามที่กำหนด 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CHE QA On line/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ระบบขับเคลื่อนฯ)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th-TH" b="1" dirty="0" smtClean="0">
                <a:latin typeface="TH Niramit AS" pitchFamily="2" charset="-34"/>
                <a:cs typeface="TH Niramit AS" pitchFamily="2" charset="-34"/>
              </a:rPr>
              <a:t>กระบวนการ </a:t>
            </a:r>
            <a:r>
              <a:rPr lang="en-US" b="1" dirty="0" smtClean="0">
                <a:latin typeface="TH Niramit AS" pitchFamily="2" charset="-34"/>
                <a:cs typeface="TH Niramit AS" pitchFamily="2" charset="-34"/>
              </a:rPr>
              <a:t>PDCA </a:t>
            </a:r>
            <a:r>
              <a:rPr lang="th-TH" b="1" dirty="0" smtClean="0">
                <a:latin typeface="TH Niramit AS" pitchFamily="2" charset="-34"/>
                <a:cs typeface="TH Niramit AS" pitchFamily="2" charset="-34"/>
              </a:rPr>
              <a:t>กับการประกันคุณภาพภายใน</a:t>
            </a:r>
            <a:endParaRPr lang="th-TH" b="1" dirty="0">
              <a:latin typeface="TH Niramit AS" pitchFamily="2" charset="-34"/>
              <a:cs typeface="TH Niramit AS" pitchFamily="2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289330" y="1000108"/>
          <a:ext cx="8568950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150"/>
                <a:gridCol w="1857388"/>
                <a:gridCol w="1858832"/>
                <a:gridCol w="1713790"/>
                <a:gridCol w="1713790"/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Niramit AS" pitchFamily="2" charset="-34"/>
                          <a:cs typeface="TH Niramit AS" pitchFamily="2" charset="-34"/>
                        </a:rPr>
                        <a:t>ปีงบประมาณ</a:t>
                      </a:r>
                      <a:endParaRPr lang="th-TH" sz="24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Niramit AS" pitchFamily="2" charset="-34"/>
                          <a:cs typeface="TH Niramit AS" pitchFamily="2" charset="-34"/>
                        </a:rPr>
                        <a:t>การวางแผน</a:t>
                      </a:r>
                    </a:p>
                    <a:p>
                      <a:pPr algn="ctr"/>
                      <a:r>
                        <a:rPr lang="th-TH" sz="2400" dirty="0" smtClean="0">
                          <a:latin typeface="TH Niramit AS" pitchFamily="2" charset="-34"/>
                          <a:cs typeface="TH Niramit AS" pitchFamily="2" charset="-34"/>
                        </a:rPr>
                        <a:t>(</a:t>
                      </a:r>
                      <a:r>
                        <a:rPr lang="en-US" sz="2400" dirty="0" smtClean="0">
                          <a:latin typeface="TH Niramit AS" pitchFamily="2" charset="-34"/>
                          <a:cs typeface="TH Niramit AS" pitchFamily="2" charset="-34"/>
                        </a:rPr>
                        <a:t>Plan)</a:t>
                      </a:r>
                      <a:endParaRPr lang="th-TH" sz="24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Niramit AS" pitchFamily="2" charset="-34"/>
                          <a:cs typeface="TH Niramit AS" pitchFamily="2" charset="-34"/>
                        </a:rPr>
                        <a:t>ดำเนินการ</a:t>
                      </a:r>
                    </a:p>
                    <a:p>
                      <a:pPr algn="ctr"/>
                      <a:r>
                        <a:rPr lang="th-TH" sz="2400" dirty="0" smtClean="0">
                          <a:latin typeface="TH Niramit AS" pitchFamily="2" charset="-34"/>
                          <a:cs typeface="TH Niramit AS" pitchFamily="2" charset="-34"/>
                        </a:rPr>
                        <a:t>(ปีการศึกษา)</a:t>
                      </a:r>
                      <a:r>
                        <a:rPr lang="en-US" sz="2400" dirty="0" smtClean="0">
                          <a:latin typeface="TH Niramit AS" pitchFamily="2" charset="-34"/>
                          <a:cs typeface="TH Niramit AS" pitchFamily="2" charset="-34"/>
                        </a:rPr>
                        <a:t>(Do)</a:t>
                      </a:r>
                      <a:endParaRPr lang="th-TH" sz="24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Niramit AS" pitchFamily="2" charset="-34"/>
                          <a:cs typeface="TH Niramit AS" pitchFamily="2" charset="-34"/>
                        </a:rPr>
                        <a:t>การตรวจสอบ/ทบทวน</a:t>
                      </a:r>
                      <a:r>
                        <a:rPr lang="en-US" sz="2400" dirty="0" smtClean="0">
                          <a:latin typeface="TH Niramit AS" pitchFamily="2" charset="-34"/>
                          <a:cs typeface="TH Niramit AS" pitchFamily="2" charset="-34"/>
                        </a:rPr>
                        <a:t> (Check)</a:t>
                      </a:r>
                      <a:endParaRPr lang="th-TH" sz="24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Niramit AS" pitchFamily="2" charset="-34"/>
                          <a:cs typeface="TH Niramit AS" pitchFamily="2" charset="-34"/>
                        </a:rPr>
                        <a:t>การปรับปรุงแก้ไข</a:t>
                      </a:r>
                      <a:r>
                        <a:rPr lang="en-US" sz="2400" dirty="0" smtClean="0">
                          <a:latin typeface="TH Niramit AS" pitchFamily="2" charset="-34"/>
                          <a:cs typeface="TH Niramit AS" pitchFamily="2" charset="-34"/>
                        </a:rPr>
                        <a:t> (Act)</a:t>
                      </a:r>
                      <a:endParaRPr lang="th-TH" sz="24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latin typeface="TH Niramit AS" pitchFamily="2" charset="-34"/>
                          <a:cs typeface="TH Niramit AS" pitchFamily="2" charset="-34"/>
                        </a:rPr>
                        <a:t>2554</a:t>
                      </a:r>
                    </a:p>
                    <a:p>
                      <a:r>
                        <a:rPr lang="th-TH" sz="2200" dirty="0" err="1" smtClean="0">
                          <a:latin typeface="TH Niramit AS" pitchFamily="2" charset="-34"/>
                          <a:cs typeface="TH Niramit AS" pitchFamily="2" charset="-34"/>
                        </a:rPr>
                        <a:t>ตค.</a:t>
                      </a:r>
                      <a:r>
                        <a:rPr lang="th-TH" sz="2200" dirty="0" smtClean="0">
                          <a:latin typeface="TH Niramit AS" pitchFamily="2" charset="-34"/>
                          <a:cs typeface="TH Niramit AS" pitchFamily="2" charset="-34"/>
                        </a:rPr>
                        <a:t>53-</a:t>
                      </a:r>
                      <a:r>
                        <a:rPr lang="th-TH" sz="2200" dirty="0" err="1" smtClean="0">
                          <a:latin typeface="TH Niramit AS" pitchFamily="2" charset="-34"/>
                          <a:cs typeface="TH Niramit AS" pitchFamily="2" charset="-34"/>
                        </a:rPr>
                        <a:t>กย.</a:t>
                      </a:r>
                      <a:r>
                        <a:rPr lang="th-TH" sz="2200" dirty="0" smtClean="0">
                          <a:latin typeface="TH Niramit AS" pitchFamily="2" charset="-34"/>
                          <a:cs typeface="TH Niramit AS" pitchFamily="2" charset="-34"/>
                        </a:rPr>
                        <a:t>54</a:t>
                      </a:r>
                      <a:endParaRPr lang="th-TH" sz="22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200" dirty="0" smtClean="0">
                        <a:latin typeface="TH Niramit AS" pitchFamily="2" charset="-34"/>
                        <a:cs typeface="TH Niramit AS" pitchFamily="2" charset="-34"/>
                        <a:sym typeface="Wingdings 2"/>
                      </a:endParaRPr>
                    </a:p>
                    <a:p>
                      <a:pPr algn="ctr"/>
                      <a:r>
                        <a:rPr lang="th-TH" sz="2200" dirty="0" smtClean="0">
                          <a:latin typeface="TH Niramit AS" pitchFamily="2" charset="-34"/>
                          <a:cs typeface="TH Niramit AS" pitchFamily="2" charset="-34"/>
                          <a:sym typeface="Wingdings 2"/>
                        </a:rPr>
                        <a:t></a:t>
                      </a:r>
                      <a:r>
                        <a:rPr lang="th-TH" sz="2200" dirty="0" smtClean="0">
                          <a:latin typeface="TH Niramit AS" pitchFamily="2" charset="-34"/>
                          <a:cs typeface="TH Niramit AS" pitchFamily="2" charset="-34"/>
                        </a:rPr>
                        <a:t>จัดทำแ</a:t>
                      </a:r>
                      <a:r>
                        <a:rPr lang="th-TH" sz="22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ผนปฏิบัติการ54 </a:t>
                      </a:r>
                    </a:p>
                    <a:p>
                      <a:pPr algn="ctr"/>
                      <a:r>
                        <a:rPr lang="th-TH" sz="22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(แผนการใช้งบ)</a:t>
                      </a:r>
                    </a:p>
                    <a:p>
                      <a:pPr algn="ctr"/>
                      <a:r>
                        <a:rPr lang="th-TH" sz="2200" b="1" u="sng" baseline="0" dirty="0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ก่อน </a:t>
                      </a:r>
                      <a:r>
                        <a:rPr lang="th-TH" sz="2200" b="1" u="sng" baseline="0" dirty="0" err="1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ตค.</a:t>
                      </a:r>
                      <a:r>
                        <a:rPr lang="th-TH" sz="2200" b="1" u="sng" baseline="0" dirty="0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53</a:t>
                      </a:r>
                      <a:endParaRPr lang="th-TH" sz="2200" b="1" u="sng" dirty="0">
                        <a:solidFill>
                          <a:srgbClr val="FF00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2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algn="ctr"/>
                      <a:r>
                        <a:rPr lang="th-TH" sz="2200" dirty="0" smtClean="0">
                          <a:latin typeface="TH Niramit AS" pitchFamily="2" charset="-34"/>
                          <a:cs typeface="TH Niramit AS" pitchFamily="2" charset="-34"/>
                          <a:sym typeface="Wingdings 2"/>
                        </a:rPr>
                        <a:t></a:t>
                      </a:r>
                      <a:r>
                        <a:rPr lang="th-TH" sz="2200" dirty="0" smtClean="0">
                          <a:latin typeface="TH Niramit AS" pitchFamily="2" charset="-34"/>
                          <a:cs typeface="TH Niramit AS" pitchFamily="2" charset="-34"/>
                        </a:rPr>
                        <a:t>จัดการเรียนการสอน</a:t>
                      </a:r>
                      <a:r>
                        <a:rPr lang="th-TH" sz="22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ปีการศึกษา 2554 ภาคต้น</a:t>
                      </a:r>
                    </a:p>
                    <a:p>
                      <a:pPr algn="ctr"/>
                      <a:r>
                        <a:rPr lang="th-TH" sz="2200" b="1" u="sng" baseline="0" dirty="0" err="1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มิย.</a:t>
                      </a:r>
                      <a:r>
                        <a:rPr lang="th-TH" sz="2200" b="1" u="sng" baseline="0" dirty="0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54 –</a:t>
                      </a:r>
                      <a:r>
                        <a:rPr lang="th-TH" sz="2200" b="1" u="sng" baseline="0" dirty="0" err="1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กย.</a:t>
                      </a:r>
                      <a:r>
                        <a:rPr lang="th-TH" sz="2200" b="1" u="sng" baseline="0" dirty="0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54</a:t>
                      </a:r>
                      <a:endParaRPr lang="th-TH" sz="2200" b="1" u="sng" dirty="0">
                        <a:solidFill>
                          <a:srgbClr val="FF00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2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marL="0" indent="0" algn="ctr"/>
                      <a:r>
                        <a:rPr lang="th-TH" sz="2200" dirty="0" smtClean="0">
                          <a:latin typeface="TH Niramit AS" pitchFamily="2" charset="-34"/>
                          <a:cs typeface="TH Niramit AS" pitchFamily="2" charset="-34"/>
                          <a:sym typeface="Wingdings 2"/>
                        </a:rPr>
                        <a:t></a:t>
                      </a:r>
                      <a:r>
                        <a:rPr lang="th-TH" sz="2200" dirty="0" smtClean="0">
                          <a:latin typeface="TH Niramit AS" pitchFamily="2" charset="-34"/>
                          <a:cs typeface="TH Niramit AS" pitchFamily="2" charset="-34"/>
                        </a:rPr>
                        <a:t>การกำกับ ติดตามการดำเนินโครงการ/</a:t>
                      </a:r>
                      <a:r>
                        <a:rPr lang="th-TH" sz="22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</a:t>
                      </a:r>
                    </a:p>
                    <a:p>
                      <a:pPr marL="0" indent="0" algn="ctr"/>
                      <a:r>
                        <a:rPr lang="th-TH" sz="22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รายงานการใช้งบตามแผน 54 </a:t>
                      </a:r>
                      <a:r>
                        <a:rPr lang="th-TH" sz="2200" b="1" u="sng" baseline="0" dirty="0" err="1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กย.</a:t>
                      </a:r>
                      <a:r>
                        <a:rPr lang="en-US" sz="2200" b="1" u="sng" baseline="0" dirty="0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54</a:t>
                      </a:r>
                      <a:endParaRPr lang="th-TH" sz="2200" b="1" u="sng" dirty="0">
                        <a:solidFill>
                          <a:srgbClr val="FF00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2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algn="ctr"/>
                      <a:r>
                        <a:rPr lang="th-TH" sz="2200" dirty="0" smtClean="0">
                          <a:latin typeface="TH Niramit AS" pitchFamily="2" charset="-34"/>
                          <a:cs typeface="TH Niramit AS" pitchFamily="2" charset="-34"/>
                          <a:sym typeface="Wingdings 2"/>
                        </a:rPr>
                        <a:t></a:t>
                      </a:r>
                      <a:r>
                        <a:rPr lang="th-TH" sz="2200" dirty="0" smtClean="0">
                          <a:latin typeface="TH Niramit AS" pitchFamily="2" charset="-34"/>
                          <a:cs typeface="TH Niramit AS" pitchFamily="2" charset="-34"/>
                        </a:rPr>
                        <a:t>ทบทวนแผน/ปรับปรุงแผน/</a:t>
                      </a:r>
                      <a:r>
                        <a:rPr lang="th-TH" sz="22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เพื่อนำไปจัดทำแผนปฏิบัติการ 55 </a:t>
                      </a:r>
                      <a:r>
                        <a:rPr lang="th-TH" sz="2200" b="1" u="sng" baseline="0" dirty="0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ก่อน </a:t>
                      </a:r>
                      <a:r>
                        <a:rPr lang="th-TH" sz="2200" b="1" u="sng" baseline="0" dirty="0" err="1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ตค.</a:t>
                      </a:r>
                      <a:r>
                        <a:rPr lang="th-TH" sz="2200" b="1" u="sng" baseline="0" dirty="0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54</a:t>
                      </a:r>
                      <a:endParaRPr lang="th-TH" sz="2200" b="1" u="sng" dirty="0">
                        <a:solidFill>
                          <a:srgbClr val="FF00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latin typeface="TH Niramit AS" pitchFamily="2" charset="-34"/>
                          <a:cs typeface="TH Niramit AS" pitchFamily="2" charset="-34"/>
                        </a:rPr>
                        <a:t>2555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dirty="0" err="1" smtClean="0">
                          <a:latin typeface="TH Niramit AS" pitchFamily="2" charset="-34"/>
                          <a:cs typeface="TH Niramit AS" pitchFamily="2" charset="-34"/>
                        </a:rPr>
                        <a:t>ตค.</a:t>
                      </a:r>
                      <a:r>
                        <a:rPr lang="th-TH" sz="2200" dirty="0" smtClean="0">
                          <a:latin typeface="TH Niramit AS" pitchFamily="2" charset="-34"/>
                          <a:cs typeface="TH Niramit AS" pitchFamily="2" charset="-34"/>
                        </a:rPr>
                        <a:t>54-</a:t>
                      </a:r>
                      <a:r>
                        <a:rPr lang="th-TH" sz="2200" dirty="0" err="1" smtClean="0">
                          <a:latin typeface="TH Niramit AS" pitchFamily="2" charset="-34"/>
                          <a:cs typeface="TH Niramit AS" pitchFamily="2" charset="-34"/>
                        </a:rPr>
                        <a:t>กย.</a:t>
                      </a:r>
                      <a:r>
                        <a:rPr lang="th-TH" sz="2200" dirty="0" smtClean="0">
                          <a:latin typeface="TH Niramit AS" pitchFamily="2" charset="-34"/>
                          <a:cs typeface="TH Niramit AS" pitchFamily="2" charset="-34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2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algn="ctr"/>
                      <a:r>
                        <a:rPr lang="th-TH" sz="2200" dirty="0" smtClean="0">
                          <a:latin typeface="TH Niramit AS" pitchFamily="2" charset="-34"/>
                          <a:cs typeface="TH Niramit AS" pitchFamily="2" charset="-34"/>
                          <a:sym typeface="Wingdings 2"/>
                        </a:rPr>
                        <a:t></a:t>
                      </a:r>
                      <a:r>
                        <a:rPr lang="th-TH" sz="2200" dirty="0" smtClean="0">
                          <a:latin typeface="TH Niramit AS" pitchFamily="2" charset="-34"/>
                          <a:cs typeface="TH Niramit AS" pitchFamily="2" charset="-34"/>
                        </a:rPr>
                        <a:t>จัดทำแ</a:t>
                      </a:r>
                      <a:r>
                        <a:rPr lang="th-TH" sz="22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ผนปฏิบัติการ55 </a:t>
                      </a:r>
                    </a:p>
                    <a:p>
                      <a:pPr algn="ctr"/>
                      <a:r>
                        <a:rPr lang="th-TH" sz="22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(แผนการใช้งบ)</a:t>
                      </a:r>
                    </a:p>
                    <a:p>
                      <a:pPr algn="ctr"/>
                      <a:r>
                        <a:rPr lang="th-TH" sz="2200" b="1" u="sng" baseline="0" dirty="0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ก่อน </a:t>
                      </a:r>
                      <a:r>
                        <a:rPr lang="th-TH" sz="2200" b="1" u="sng" baseline="0" dirty="0" err="1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ตค.</a:t>
                      </a:r>
                      <a:r>
                        <a:rPr lang="th-TH" sz="2200" b="1" u="sng" baseline="0" dirty="0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54</a:t>
                      </a:r>
                      <a:endParaRPr lang="th-TH" sz="2200" b="1" u="sng" dirty="0">
                        <a:solidFill>
                          <a:srgbClr val="FF00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2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algn="ctr"/>
                      <a:r>
                        <a:rPr lang="th-TH" sz="2200" dirty="0" smtClean="0">
                          <a:latin typeface="TH Niramit AS" pitchFamily="2" charset="-34"/>
                          <a:cs typeface="TH Niramit AS" pitchFamily="2" charset="-34"/>
                          <a:sym typeface="Wingdings 2"/>
                        </a:rPr>
                        <a:t></a:t>
                      </a:r>
                      <a:r>
                        <a:rPr lang="th-TH" sz="2200" dirty="0" smtClean="0">
                          <a:latin typeface="TH Niramit AS" pitchFamily="2" charset="-34"/>
                          <a:cs typeface="TH Niramit AS" pitchFamily="2" charset="-34"/>
                        </a:rPr>
                        <a:t>จัดการเรียนการสอน</a:t>
                      </a:r>
                      <a:r>
                        <a:rPr lang="th-TH" sz="22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ปีการศึกษา 2554 ภาคปลาย</a:t>
                      </a:r>
                    </a:p>
                    <a:p>
                      <a:pPr algn="ctr"/>
                      <a:r>
                        <a:rPr lang="th-TH" sz="2200" b="1" u="sng" baseline="0" dirty="0" err="1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ตค.</a:t>
                      </a:r>
                      <a:r>
                        <a:rPr lang="th-TH" sz="2200" b="1" u="sng" baseline="0" dirty="0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54 –</a:t>
                      </a:r>
                      <a:r>
                        <a:rPr lang="th-TH" sz="2200" b="1" u="sng" baseline="0" dirty="0" err="1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พค.</a:t>
                      </a:r>
                      <a:r>
                        <a:rPr lang="th-TH" sz="2200" b="1" u="sng" baseline="0" dirty="0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55</a:t>
                      </a:r>
                      <a:endParaRPr lang="th-TH" sz="2200" b="1" u="sng" dirty="0">
                        <a:solidFill>
                          <a:srgbClr val="FF00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2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algn="ctr"/>
                      <a:r>
                        <a:rPr lang="th-TH" sz="2200" dirty="0" smtClean="0">
                          <a:latin typeface="TH Niramit AS" pitchFamily="2" charset="-34"/>
                          <a:cs typeface="TH Niramit AS" pitchFamily="2" charset="-34"/>
                          <a:sym typeface="Wingdings 2"/>
                        </a:rPr>
                        <a:t></a:t>
                      </a:r>
                      <a:r>
                        <a:rPr lang="th-TH" sz="2200" dirty="0" smtClean="0">
                          <a:latin typeface="TH Niramit AS" pitchFamily="2" charset="-34"/>
                          <a:cs typeface="TH Niramit AS" pitchFamily="2" charset="-34"/>
                        </a:rPr>
                        <a:t>ประเมินคุณภาพภายใน</a:t>
                      </a:r>
                      <a:r>
                        <a:rPr lang="th-TH" sz="22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ปีการศึกษา 2554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(จัดทำรายงานประจำปี/ </a:t>
                      </a:r>
                      <a:r>
                        <a:rPr lang="en-US" sz="22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SAR)</a:t>
                      </a:r>
                      <a:r>
                        <a:rPr lang="th-TH" sz="2200" dirty="0" smtClean="0">
                          <a:latin typeface="TH Niramit AS" pitchFamily="2" charset="-34"/>
                          <a:cs typeface="TH Niramit AS" pitchFamily="2" charset="-34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u="sng" dirty="0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5 ก.ค.55</a:t>
                      </a:r>
                      <a:r>
                        <a:rPr lang="th-TH" sz="2200" b="1" u="sng" baseline="0" dirty="0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2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algn="ctr"/>
                      <a:r>
                        <a:rPr lang="th-TH" sz="2200" baseline="0" dirty="0" smtClean="0">
                          <a:latin typeface="TH Niramit AS" pitchFamily="2" charset="-34"/>
                          <a:cs typeface="TH Niramit AS" pitchFamily="2" charset="-34"/>
                          <a:sym typeface="Wingdings 2"/>
                        </a:rPr>
                        <a:t></a:t>
                      </a:r>
                      <a:r>
                        <a:rPr lang="th-TH" sz="2200" dirty="0" smtClean="0">
                          <a:latin typeface="TH Niramit AS" pitchFamily="2" charset="-34"/>
                          <a:cs typeface="TH Niramit AS" pitchFamily="2" charset="-34"/>
                        </a:rPr>
                        <a:t>ทบทวนแผน/ปรับปรุงแผน/</a:t>
                      </a:r>
                      <a:r>
                        <a:rPr lang="th-TH" sz="22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เพื่อนำไปจัดทำแผนปฏิบัติการ56 </a:t>
                      </a:r>
                      <a:r>
                        <a:rPr lang="th-TH" sz="2200" b="1" u="sng" baseline="0" dirty="0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ก่อน </a:t>
                      </a:r>
                      <a:r>
                        <a:rPr lang="th-TH" sz="2200" b="1" u="sng" baseline="0" dirty="0" err="1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ตค.</a:t>
                      </a:r>
                      <a:r>
                        <a:rPr lang="th-TH" sz="2200" b="1" u="sng" baseline="0" dirty="0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55</a:t>
                      </a:r>
                      <a:endParaRPr lang="th-TH" sz="2200" b="1" u="sng" dirty="0">
                        <a:solidFill>
                          <a:srgbClr val="FF00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7.4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7050" y="71414"/>
            <a:ext cx="3575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ระบบการบริหารความเสี่ยง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1520" y="1339628"/>
            <a:ext cx="8640960" cy="5375520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1.คณะกรรมการบริหารความเสี่ยง</a:t>
            </a:r>
          </a:p>
          <a:p>
            <a:pPr marL="109728" indent="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ผู้บริหารระดับสูงร่วมเป็นกรรมการ </a:t>
            </a:r>
          </a:p>
          <a:p>
            <a:pPr marL="109728" indent="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รายละเอียดและหน้าที่ของกรรมการ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2.มี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การวิเคราะห์และระบุความ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เสี่ยงอย่าง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น้อย 3 ด้าน 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09728" indent="0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มีการประเมินโอกาสและผลกระทบความเสี่ยงในข้อ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</a:t>
            </a:r>
          </a:p>
          <a:p>
            <a:pPr marL="109728" indent="0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4.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มีการจัดทำแผนและดำเนินการบริหารความเสี่ยง </a:t>
            </a:r>
          </a:p>
          <a:p>
            <a:pPr marL="109728" indent="0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5.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ติดตามประเมินผล ปีละ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ครั้ง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(รายงานผลการติดตาม)</a:t>
            </a:r>
          </a:p>
          <a:p>
            <a:pPr marL="109728" indent="0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คณะกรรมการบริหารสูงสุดต้องนำผลจากข้อ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ไปปรับแผนการบริหารความเสี่ยง   </a:t>
            </a:r>
          </a:p>
          <a:p>
            <a:pPr marL="109728" indent="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แสดงกิจกรรมการปรับปรุง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เปรียบเทียบแผนเดิมกับแผนใหม่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8.1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7050" y="71414"/>
            <a:ext cx="5030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ระบบและกลไกการเงินและงบประมาณ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80114" y="1678578"/>
            <a:ext cx="8678166" cy="4536504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1. แผน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กลยุทธ์ทาง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การเงิน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2. แนวทาง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จัดหาทรัพยากรทางด้าน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การเงิน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3. งบประมาณ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ประจำปีที่สอดคล้อง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กับแผน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4. การเสนอรายงาน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ทางการ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เงินเสนอผู้บริหารสูงสุด (ปี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ละ 2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ครั้ง)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5. การนำ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ข้อมูลทางการเงิน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ไปวิเคราะห์ค่าใช้จ่าย</a:t>
            </a:r>
          </a:p>
          <a:p>
            <a:pPr marL="109728" indent="0" algn="thaiDist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มีการติดตามและตรวจสอบภายใน</a:t>
            </a:r>
          </a:p>
          <a:p>
            <a:pPr marL="109728" indent="0" algn="thaiDist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ผู้บริหารมีการติดตามผลการใช้เงินให้เป็นไปตามเป้าหมาย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9.1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14546" y="71414"/>
            <a:ext cx="4503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ระบบและกลไกการประกันคุณภาพ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14282" y="1142984"/>
            <a:ext cx="8643998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th-TH" altLang="zh-CN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ระบบและกลไกการประกันคุณภาพการศึกษาภายใน (</a:t>
            </a:r>
            <a:r>
              <a:rPr lang="en-US" altLang="zh-CN" sz="3000" b="1" dirty="0" smtClean="0">
                <a:solidFill>
                  <a:srgbClr val="0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IQA </a:t>
            </a:r>
            <a:r>
              <a:rPr lang="th-TH" altLang="zh-CN" sz="3000" b="1" dirty="0" smtClean="0">
                <a:solidFill>
                  <a:srgbClr val="0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ภาควิชา</a:t>
            </a:r>
            <a:r>
              <a:rPr kumimoji="0" lang="th-TH" altLang="zh-CN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)</a:t>
            </a:r>
            <a:endParaRPr kumimoji="0" lang="en-US" altLang="zh-CN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th-TH" altLang="zh-CN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การกำหนดนโยบายด้านประกันคุณภาพ (การให้ความสำคัญ)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th-TH" altLang="zh-CN" sz="3000" b="1" u="sng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มีการกำหนดตัวชี้วัดเพิ่มเติม</a:t>
            </a:r>
            <a:r>
              <a:rPr lang="th-TH" altLang="zh-CN" sz="3000" b="1" u="sng" dirty="0" err="1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ตามอัต</a:t>
            </a:r>
            <a:r>
              <a:rPr lang="th-TH" altLang="zh-CN" sz="3000" b="1" u="sng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ลักษณ์ (ตัวชี้วัดที่ </a:t>
            </a:r>
            <a:r>
              <a:rPr lang="en-US" altLang="zh-CN" sz="3000" b="1" u="sng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9.2</a:t>
            </a:r>
            <a:r>
              <a:rPr lang="th-TH" altLang="zh-CN" sz="3000" b="1" u="sng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th-TH" altLang="zh-CN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มีการดำเนินงาน </a:t>
            </a:r>
            <a:r>
              <a:rPr lang="en-US" altLang="zh-CN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IQA</a:t>
            </a:r>
            <a:r>
              <a:rPr lang="th-TH" altLang="zh-CN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ภายในคณะ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th-TH" altLang="zh-CN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นำผลจาก</a:t>
            </a:r>
            <a:r>
              <a:rPr lang="th-TH" altLang="zh-CN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altLang="zh-CN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altLang="zh-CN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มาปรับปรุงคุณภาพการศึกษา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th-TH" altLang="zh-CN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มีระบบสารสนเทศที่สนับสนุนการประกันคุณภาพ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th-TH" altLang="zh-CN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นักศึกษาและผู้ใช้บัณฑิต มีส่วนร่วมในการประกันคุณภาพ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th-TH" altLang="zh-CN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มีเครือข่ายประกันคุณภาพระหว่างมหาวิทยาลัย </a:t>
            </a:r>
            <a:r>
              <a:rPr kumimoji="0" lang="th-TH" altLang="zh-CN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(ภายนอกสถาบัน)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th-TH" altLang="zh-CN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มีแนวปฏิบัติที่ดีด้านการประกันคุณภาพ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th-TH" altLang="zh-CN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ได้รับการยอมรับ </a:t>
            </a:r>
            <a:r>
              <a:rPr lang="en-US" altLang="zh-CN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altLang="zh-CN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มีการเข้าศึกษาดูงานจากหน่วยงานภายนอกในประเด็นที่เป็นแนวปฏิบัติที่ดี (อย่างน้อย </a:t>
            </a:r>
            <a:r>
              <a:rPr lang="en-US" altLang="zh-CN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altLang="zh-CN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หน่วยงานขึ้นไป)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th-TH" altLang="zh-CN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มีการนำเสนอแนวปฏิบัติที่ดี</a:t>
            </a:r>
            <a:r>
              <a:rPr kumimoji="0" lang="th-TH" altLang="zh-CN" sz="3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endParaRPr kumimoji="0" lang="en-US" altLang="zh-CN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h-TH" altLang="zh-CN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9.2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8280" y="71414"/>
            <a:ext cx="4761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ผลการพัฒนา</a:t>
            </a:r>
            <a:r>
              <a:rPr lang="th-TH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ตามอัต</a:t>
            </a:r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ลักษณ์ของคณะ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214314" y="1785926"/>
            <a:ext cx="857252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1.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การ</a:t>
            </a:r>
            <a:r>
              <a:rPr kumimoji="0" lang="th-TH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กำหนดอัต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ลักษณ์  และกลยุทธ์การปฏิบัติงานที่สอดคล้อง</a:t>
            </a:r>
            <a:r>
              <a:rPr kumimoji="0" lang="th-TH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กับอัต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ลักษณ์ของคณะ โดยได้รับการเห็นชอบจากจากกรรมการบริหารสูงสุด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2.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การสำรวจความคิดเห็นของนักศึกษาและบุคลากร  โดยมีความพึงพอใจไม่ต่ำกว่า  3.51  จากคะแนนเต็ม 5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b="1" dirty="0" smtClean="0"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3.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ผลการประเมินบัณฑิตที่มีคุณลักษณะ</a:t>
            </a:r>
            <a:r>
              <a:rPr kumimoji="0" lang="th-TH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ตามอัต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ลักษณ์  ไม่ต่ำกว่า 3.51จากคะแนนเต็ม 5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4.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ได้รับรางวัลในระดับชาติหรือนานาชาติ  ในประเด็นที่เกี่ยวข้อง</a:t>
            </a:r>
            <a:r>
              <a:rPr kumimoji="0" lang="th-TH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กับอัต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ลักษณ์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ผู้เรียน ศิษย์เก่า อาจารย์ บุคลากร สถาบัน ได้รางวัล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เกี่ยวกับอัต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ลักษณ์</a:t>
            </a:r>
            <a:endParaRPr kumimoji="0" lang="th-TH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9.3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51984" y="71414"/>
            <a:ext cx="6697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ผลการพัฒนาตามจุดเน้นและจุดเด่นที่ส่งผลสะท้อนเป็นเอกลักษณ์♥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47457" name="Rectangle 1"/>
          <p:cNvSpPr>
            <a:spLocks noChangeArrowheads="1"/>
          </p:cNvSpPr>
          <p:nvPr/>
        </p:nvSpPr>
        <p:spPr bwMode="auto">
          <a:xfrm>
            <a:off x="285720" y="1357298"/>
            <a:ext cx="850112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1.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การกำหนดเอกลักษณ์  และกลยุทธ์การปฏิบัติงานที่สอดคล้องกับเอกลักษณ์ของคณะ  โดยได้รับการเห็นชอบจากจากกรรมการบริหารสูงสุด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th-TH" sz="3200" b="1" dirty="0" smtClean="0"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เอกลักษณ์ของคณะ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แผนการดำเนินการที่สอดคล้องกับ</a:t>
            </a:r>
            <a:r>
              <a:rPr lang="th-TH" sz="3200" b="1" dirty="0" smtClean="0"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เอกลักษณ์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b="1" dirty="0" smtClean="0"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2.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มีการสำรวจความคิดเห็นของบุคลากร  โดยมีความพึงพอใจไม่ต่ำกว่า  3.51  จากคะแนนเต็ม 5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b="1" dirty="0" smtClean="0"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3.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มีการประเมินผลการดำเนินงาน (ข้อ 1)  และบรรลุเป้าหมายตามแผนไม่ต่ำกว่าร้อยละ 80  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Cordia New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4.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ได้รับรางวัลในระดับชาติหรือนานาชาติ  ในประเด็นที่เกี่ยวข้องกับเอกลักษณ์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th-TH" sz="1400" smtClean="0"/>
              <a:pPr algn="r"/>
              <a:t>65</a:t>
            </a:fld>
            <a:endParaRPr lang="th-TH" sz="1400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528638" y="142852"/>
            <a:ext cx="8472518" cy="1143000"/>
          </a:xfrm>
        </p:spPr>
        <p:txBody>
          <a:bodyPr>
            <a:normAutofit fontScale="90000"/>
          </a:bodyPr>
          <a:lstStyle/>
          <a:p>
            <a:r>
              <a:rPr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ความสอดคล้อง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โครงการหรือกิจกรรมที่สาขาวิชา/กลุ่มวิชาดำเนินการ</a:t>
            </a:r>
            <a:r>
              <a:rPr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อยู่กับ ตัวชี้วัด (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KPI)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[</a:t>
            </a:r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โดยใช้ข้อมูลจาก แผนปฏิบัติราชการ 4 ปี 2555-2558 และแผนปฏิบัติการ ปีงบประมาณ 2555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]</a:t>
            </a:r>
            <a:endParaRPr lang="th-TH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142844" y="1571612"/>
          <a:ext cx="8858280" cy="5201858"/>
        </p:xfrm>
        <a:graphic>
          <a:graphicData uri="http://schemas.openxmlformats.org/drawingml/2006/table">
            <a:tbl>
              <a:tblPr/>
              <a:tblGrid>
                <a:gridCol w="4060045"/>
                <a:gridCol w="4798235"/>
              </a:tblGrid>
              <a:tr h="948799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sng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 AS" pitchFamily="2" charset="-34"/>
                          <a:cs typeface="TH Niramit AS" pitchFamily="2" charset="-34"/>
                        </a:rPr>
                        <a:t>โครงการ </a:t>
                      </a:r>
                      <a:r>
                        <a:rPr lang="en-US" sz="1600" b="1" i="0" u="sng" strike="noStrike" dirty="0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  <a:hlinkClick r:id=""/>
                        </a:rPr>
                        <a:t>KKU200_3_Res1.3_78 </a:t>
                      </a:r>
                      <a:endParaRPr lang="th-TH" sz="1600" b="1" i="0" u="sng" strike="noStrike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marL="0" marR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u="none" strike="noStrike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  <a:hlinkClick r:id=""/>
                        </a:rPr>
                        <a:t>โครงการสร้างสรรค์งานวิจัยและใช้งานวิจัยไปเป็นฐาน (</a:t>
                      </a: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  <a:hlinkClick r:id=""/>
                        </a:rPr>
                        <a:t>Research based) </a:t>
                      </a:r>
                      <a:r>
                        <a:rPr lang="th-TH" sz="1600" u="none" strike="noStrike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  <a:hlinkClick r:id=""/>
                        </a:rPr>
                        <a:t>ที่เชื่อมโยงกับการเรียนการสอน สามารถนำไปใช้ประโยชน์ได้จริงและเชื่อมโยงสู่การเข้าสูงตำแหน่งทางวิชาการ</a:t>
                      </a:r>
                      <a:endParaRPr lang="en-US" sz="1600" u="none" dirty="0" smtClean="0">
                        <a:solidFill>
                          <a:schemeClr val="tx1"/>
                        </a:solidFill>
                        <a:latin typeface="TH Niramit AS" pitchFamily="2" charset="-34"/>
                        <a:ea typeface="+mn-ea"/>
                        <a:cs typeface="TH Niramit AS" pitchFamily="2" charset="-34"/>
                      </a:endParaRPr>
                    </a:p>
                  </a:txBody>
                  <a:tcPr marL="5298" marR="5298" marT="52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sng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 AS" pitchFamily="2" charset="-34"/>
                          <a:cs typeface="TH Niramit AS" pitchFamily="2" charset="-34"/>
                        </a:rPr>
                        <a:t>ตัวชี้วัด (</a:t>
                      </a:r>
                      <a:r>
                        <a:rPr lang="en-US" sz="1600" b="1" i="0" u="sng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 AS" pitchFamily="2" charset="-34"/>
                          <a:cs typeface="TH Niramit AS" pitchFamily="2" charset="-34"/>
                        </a:rPr>
                        <a:t>KPI</a:t>
                      </a:r>
                      <a:r>
                        <a:rPr lang="th-TH" sz="1600" b="1" i="0" u="sng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 AS" pitchFamily="2" charset="-34"/>
                          <a:cs typeface="TH Niramit AS" pitchFamily="2" charset="-34"/>
                        </a:rPr>
                        <a:t>) ที่สอดคล้องตามเกณฑ์มาตรฐานการประเมิน</a:t>
                      </a:r>
                    </a:p>
                    <a:p>
                      <a:pPr algn="l" fontAlgn="t"/>
                      <a:endParaRPr lang="th-TH" sz="1600" b="1" i="0" u="sng" strike="noStrike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algn="l" fontAlgn="t"/>
                      <a:r>
                        <a:rPr lang="th-TH" sz="1600" b="0" i="0" u="none" strike="noStrike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ตัวชี้วัด </a:t>
                      </a:r>
                      <a:r>
                        <a:rPr lang="en-US" sz="1600" b="0" i="0" u="none" strike="noStrike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IQA</a:t>
                      </a:r>
                      <a:r>
                        <a:rPr lang="th-TH" sz="1600" b="0" i="0" u="none" strike="noStrike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</a:t>
                      </a:r>
                      <a:r>
                        <a:rPr lang="en-US" sz="1600" b="0" i="0" u="none" strike="noStrike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4.1 , 4.2</a:t>
                      </a:r>
                      <a:endParaRPr lang="th-TH" sz="1600" b="1" i="0" u="sng" strike="noStrike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5298" marR="5298" marT="52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i="0" u="sng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Niramit AS" pitchFamily="2" charset="-34"/>
                          <a:cs typeface="TH Niramit AS" pitchFamily="2" charset="-34"/>
                        </a:rPr>
                        <a:t>กิจกรรม</a:t>
                      </a:r>
                    </a:p>
                    <a:p>
                      <a:pPr marL="185738" indent="-185738" algn="l" fontAlgn="t"/>
                      <a:r>
                        <a:rPr lang="th-TH" sz="1400" b="0" i="0" u="none" strike="noStrike" dirty="0" smtClean="0">
                          <a:latin typeface="TH Niramit AS" pitchFamily="2" charset="-34"/>
                          <a:cs typeface="TH Niramit AS" pitchFamily="2" charset="-34"/>
                        </a:rPr>
                        <a:t>1</a:t>
                      </a:r>
                      <a:r>
                        <a:rPr lang="th-TH" sz="1400" b="0" i="0" u="none" strike="noStrike" dirty="0">
                          <a:latin typeface="TH Niramit AS" pitchFamily="2" charset="-34"/>
                          <a:cs typeface="TH Niramit AS" pitchFamily="2" charset="-34"/>
                        </a:rPr>
                        <a:t>. </a:t>
                      </a:r>
                      <a:r>
                        <a:rPr lang="th-TH" sz="1400" b="0" i="0" u="none" strike="noStrike" dirty="0" smtClean="0">
                          <a:latin typeface="TH Niramit AS" pitchFamily="2" charset="-34"/>
                          <a:cs typeface="TH Niramit AS" pitchFamily="2" charset="-34"/>
                        </a:rPr>
                        <a:t> การ</a:t>
                      </a:r>
                      <a:r>
                        <a:rPr lang="th-TH" sz="1400" b="0" i="0" u="none" strike="noStrike" dirty="0">
                          <a:latin typeface="TH Niramit AS" pitchFamily="2" charset="-34"/>
                          <a:cs typeface="TH Niramit AS" pitchFamily="2" charset="-34"/>
                        </a:rPr>
                        <a:t>สังเคราะห์งานวิจัยของคณะศึกษาศาสตร์เพื่อนำไปใช้ในการผลิตบัณฑิตและพัฒนาวิชาชีพครู</a:t>
                      </a:r>
                    </a:p>
                  </a:txBody>
                  <a:tcPr marL="5298" marR="5298" marT="52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ตัวชี้วัด </a:t>
                      </a:r>
                      <a:r>
                        <a:rPr lang="en-US" sz="1400" b="0" i="0" u="none" strike="noStrike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IQA</a:t>
                      </a:r>
                      <a:r>
                        <a:rPr lang="th-TH" sz="1400" b="0" i="0" u="none" strike="noStrike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</a:t>
                      </a:r>
                      <a:r>
                        <a:rPr lang="en-US" sz="1400" b="0" i="0" u="none" strike="noStrike" dirty="0" smtClean="0">
                          <a:latin typeface="TH Niramit AS" pitchFamily="2" charset="-34"/>
                          <a:cs typeface="TH Niramit AS" pitchFamily="2" charset="-34"/>
                        </a:rPr>
                        <a:t>4.2 (2)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 มีระบบและกลไกการรวบรวม คัดสรร วิเคราะห์และสังเคราะห์ความรู้จากงานวิจัยหรืองานสร้างสรรค์ เพื่อให้เป็นองค์ความรู้ที่คนทั่วไปเข้าใจได้ และดำเนินการตามระบบที่กำหนด</a:t>
                      </a:r>
                      <a:endParaRPr lang="th-TH" sz="1400" b="0" i="0" u="none" strike="noStrike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5298" marR="5298" marT="52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0840">
                <a:tc>
                  <a:txBody>
                    <a:bodyPr/>
                    <a:lstStyle/>
                    <a:p>
                      <a:pPr marL="185738" indent="-185738" algn="l" fontAlgn="t"/>
                      <a:r>
                        <a:rPr lang="th-TH" sz="1400" b="0" i="0" u="none" strike="noStrike" dirty="0">
                          <a:latin typeface="TH Niramit AS" pitchFamily="2" charset="-34"/>
                          <a:cs typeface="TH Niramit AS" pitchFamily="2" charset="-34"/>
                        </a:rPr>
                        <a:t>2. </a:t>
                      </a:r>
                      <a:r>
                        <a:rPr lang="th-TH" sz="1400" b="0" i="0" u="none" strike="noStrike" dirty="0" smtClean="0">
                          <a:latin typeface="TH Niramit AS" pitchFamily="2" charset="-34"/>
                          <a:cs typeface="TH Niramit AS" pitchFamily="2" charset="-34"/>
                        </a:rPr>
                        <a:t>การส่งเสริม</a:t>
                      </a:r>
                      <a:r>
                        <a:rPr lang="th-TH" sz="1400" b="0" i="0" u="none" strike="noStrike" dirty="0">
                          <a:latin typeface="TH Niramit AS" pitchFamily="2" charset="-34"/>
                          <a:cs typeface="TH Niramit AS" pitchFamily="2" charset="-34"/>
                        </a:rPr>
                        <a:t>และพัฒนานวัตกรรมการเรียนรู้โดยใช้โรงเรียนเป็นฐาน</a:t>
                      </a:r>
                    </a:p>
                  </a:txBody>
                  <a:tcPr marL="5298" marR="5298" marT="52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0" i="0" u="none" strike="noStrike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ตัวชี้วัด </a:t>
                      </a:r>
                      <a:r>
                        <a:rPr lang="en-US" sz="1400" b="0" i="0" u="none" strike="noStrike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IQA</a:t>
                      </a:r>
                      <a:r>
                        <a:rPr lang="th-TH" sz="1400" b="0" i="0" u="none" strike="noStrike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</a:t>
                      </a:r>
                      <a:r>
                        <a:rPr lang="en-US" sz="1400" b="0" i="0" u="none" strike="noStrike" dirty="0" smtClean="0">
                          <a:latin typeface="TH Niramit AS" pitchFamily="2" charset="-34"/>
                          <a:cs typeface="TH Niramit AS" pitchFamily="2" charset="-34"/>
                        </a:rPr>
                        <a:t>4.1 (1)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 มีระบบและกลไกบริหารงานวิจัยหรืองานสร้างสรรค์ เพื่อให้บรรลุเป้าหมายตามแผนด้านการวิจัยของคณะ และดำเนินการตามระบบที่กำหนด</a:t>
                      </a:r>
                    </a:p>
                    <a:p>
                      <a:r>
                        <a:rPr lang="th-TH" sz="1400" b="0" i="0" u="none" strike="noStrike" baseline="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ตัวชี้วัด 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IQA 4.2(4) 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มีการนำผลงานงานวิจัยหรืองานสร้างสรรค์ไปใช้ให้เกิดประโยชน์ และมีการรับรองการใช้ ประโยชน์จริงจากหน่วยงานภายนอกหรือชุมชน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 </a:t>
                      </a:r>
                      <a:endParaRPr lang="th-TH" sz="1400" b="0" i="0" u="none" strike="noStrike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5298" marR="5298" marT="52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3835">
                <a:tc>
                  <a:txBody>
                    <a:bodyPr/>
                    <a:lstStyle/>
                    <a:p>
                      <a:pPr marL="185738" indent="-185738" algn="l" fontAlgn="t"/>
                      <a:r>
                        <a:rPr lang="th-TH" sz="1400" b="0" i="0" u="none" strike="noStrike" dirty="0">
                          <a:latin typeface="TH Niramit AS" pitchFamily="2" charset="-34"/>
                          <a:cs typeface="TH Niramit AS" pitchFamily="2" charset="-34"/>
                        </a:rPr>
                        <a:t>3. การสัมมนาทางการบริหารการศึกษาโดยใช้วิจัยเป็นฐานในการเรียนรู้</a:t>
                      </a:r>
                    </a:p>
                  </a:txBody>
                  <a:tcPr marL="5298" marR="5298" marT="52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ตัวชี้วัด </a:t>
                      </a:r>
                      <a:r>
                        <a:rPr lang="en-US" sz="1400" b="0" i="0" u="none" strike="noStrike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IQA</a:t>
                      </a:r>
                      <a:r>
                        <a:rPr lang="th-TH" sz="1400" b="0" i="0" u="none" strike="noStrike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</a:t>
                      </a:r>
                      <a:r>
                        <a:rPr lang="en-US" sz="1400" b="0" i="0" u="none" strike="noStrike" dirty="0" smtClean="0">
                          <a:latin typeface="TH Niramit AS" pitchFamily="2" charset="-34"/>
                          <a:cs typeface="TH Niramit AS" pitchFamily="2" charset="-34"/>
                        </a:rPr>
                        <a:t>4.1 (1)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 มีระบบและกลไกบริหารงานวิจัยหรืองานสร้างสรรค์ เพื่อให้บรรลุเป้าหมายตามแผนด้านการวิจัยของคณะ และดำเนินการตามระบบที่กำหนด</a:t>
                      </a:r>
                    </a:p>
                  </a:txBody>
                  <a:tcPr marL="5298" marR="5298" marT="52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7983">
                <a:tc>
                  <a:txBody>
                    <a:bodyPr/>
                    <a:lstStyle/>
                    <a:p>
                      <a:pPr marL="185738" indent="-185738" algn="l" fontAlgn="t"/>
                      <a:r>
                        <a:rPr lang="th-TH" sz="1400" b="0" i="0" u="none" strike="noStrike" dirty="0">
                          <a:latin typeface="TH Niramit AS" pitchFamily="2" charset="-34"/>
                          <a:cs typeface="TH Niramit AS" pitchFamily="2" charset="-34"/>
                        </a:rPr>
                        <a:t>4. วิจัยและพัฒนาการใช้นวัตกรรมทางเทคโนโลยีสารสนเทศเพื่อการเรียนการสอนวิทยาศาสตร์</a:t>
                      </a:r>
                    </a:p>
                  </a:txBody>
                  <a:tcPr marL="5298" marR="5298" marT="52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ตัวชี้วัด </a:t>
                      </a:r>
                      <a:r>
                        <a:rPr lang="en-US" sz="1400" b="0" i="0" u="none" strike="noStrike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IQA</a:t>
                      </a:r>
                      <a:r>
                        <a:rPr lang="th-TH" sz="1400" b="0" i="0" u="none" strike="noStrike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</a:t>
                      </a:r>
                      <a:r>
                        <a:rPr lang="en-US" sz="1400" b="0" i="0" u="none" strike="noStrike" dirty="0" smtClean="0">
                          <a:latin typeface="TH Niramit AS" pitchFamily="2" charset="-34"/>
                          <a:cs typeface="TH Niramit AS" pitchFamily="2" charset="-34"/>
                        </a:rPr>
                        <a:t>4.1 (2)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  มีการบูร</a:t>
                      </a:r>
                      <a:r>
                        <a:rPr lang="th-TH" sz="1400" baseline="0" dirty="0" err="1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ณา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การกระบวนการวิจัยหรืองานสร้างสรรค์กับการจัดการเรียนการสอน</a:t>
                      </a:r>
                      <a:endParaRPr lang="th-TH" sz="1400" b="0" i="0" u="none" strike="noStrike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5298" marR="5298" marT="52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7983">
                <a:tc>
                  <a:txBody>
                    <a:bodyPr/>
                    <a:lstStyle/>
                    <a:p>
                      <a:pPr marL="185738" indent="-185738" algn="l" fontAlgn="t"/>
                      <a:r>
                        <a:rPr lang="th-TH" sz="1400" b="0" i="0" u="none" strike="noStrike" dirty="0">
                          <a:latin typeface="TH Niramit AS" pitchFamily="2" charset="-34"/>
                          <a:cs typeface="TH Niramit AS" pitchFamily="2" charset="-34"/>
                        </a:rPr>
                        <a:t>5. พัฒนาสื่อและนวัตกรรมการเรียนรู้ด้านการวัดและประเมินผลการศึกษา</a:t>
                      </a:r>
                    </a:p>
                  </a:txBody>
                  <a:tcPr marL="5298" marR="5298" marT="52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ตัวชี้วัด </a:t>
                      </a:r>
                      <a:r>
                        <a:rPr lang="en-US" sz="1400" b="0" i="0" u="none" strike="noStrike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IQA</a:t>
                      </a:r>
                      <a:r>
                        <a:rPr lang="th-TH" sz="1400" b="0" i="0" u="none" strike="noStrike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</a:t>
                      </a:r>
                      <a:r>
                        <a:rPr lang="en-US" sz="1400" b="0" i="0" u="none" strike="noStrike" dirty="0" smtClean="0">
                          <a:latin typeface="TH Niramit AS" pitchFamily="2" charset="-34"/>
                          <a:cs typeface="TH Niramit AS" pitchFamily="2" charset="-34"/>
                        </a:rPr>
                        <a:t>4.1 (2)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  มีการบูร</a:t>
                      </a:r>
                      <a:r>
                        <a:rPr lang="th-TH" sz="1400" baseline="0" dirty="0" err="1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ณา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การกระบวนการวิจัยหรืองานสร้างสรรค์กับการจัดการเรียนการสอน</a:t>
                      </a:r>
                      <a:endParaRPr lang="th-TH" sz="1400" b="0" i="0" u="none" strike="noStrike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5298" marR="5298" marT="52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7983">
                <a:tc>
                  <a:txBody>
                    <a:bodyPr/>
                    <a:lstStyle/>
                    <a:p>
                      <a:pPr marL="185738" indent="-185738" algn="l" fontAlgn="t"/>
                      <a:r>
                        <a:rPr lang="th-TH" sz="1400" b="0" i="0" u="none" strike="noStrike" dirty="0">
                          <a:latin typeface="TH Niramit AS" pitchFamily="2" charset="-34"/>
                          <a:cs typeface="TH Niramit AS" pitchFamily="2" charset="-34"/>
                        </a:rPr>
                        <a:t>6. วิจัยเพื่อพัฒนานวัตกรรมการจัดการเรียนรู้ที่ส่งเสริมทักษะกระบวนการทางคอมพิวเตอร์</a:t>
                      </a:r>
                    </a:p>
                  </a:txBody>
                  <a:tcPr marL="5298" marR="5298" marT="52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0" i="0" u="none" strike="noStrike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ตัวชี้วัด </a:t>
                      </a:r>
                      <a:r>
                        <a:rPr lang="en-US" sz="1400" b="0" i="0" u="none" strike="noStrike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IQA</a:t>
                      </a:r>
                      <a:r>
                        <a:rPr lang="th-TH" sz="1400" b="0" i="0" u="none" strike="noStrike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</a:t>
                      </a:r>
                      <a:r>
                        <a:rPr lang="en-US" sz="1400" b="0" i="0" u="none" strike="noStrike" dirty="0" smtClean="0">
                          <a:latin typeface="TH Niramit AS" pitchFamily="2" charset="-34"/>
                          <a:cs typeface="TH Niramit AS" pitchFamily="2" charset="-34"/>
                        </a:rPr>
                        <a:t>4.1 (2)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  มีการบูร</a:t>
                      </a:r>
                      <a:r>
                        <a:rPr lang="th-TH" sz="1400" baseline="0" dirty="0" err="1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ณา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การกระบวนการวิจัยหรืองานสร้างสรรค์กับการจัดการเรียนการสอน</a:t>
                      </a:r>
                      <a:endParaRPr lang="th-TH" sz="1400" b="0" i="0" u="none" strike="noStrike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5298" marR="5298" marT="52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3835">
                <a:tc>
                  <a:txBody>
                    <a:bodyPr/>
                    <a:lstStyle/>
                    <a:p>
                      <a:pPr marL="185738" indent="-185738" algn="l" fontAlgn="t"/>
                      <a:r>
                        <a:rPr lang="th-TH" sz="1400" b="0" i="0" u="none" strike="noStrike" dirty="0">
                          <a:latin typeface="TH Niramit AS" pitchFamily="2" charset="-34"/>
                          <a:cs typeface="TH Niramit AS" pitchFamily="2" charset="-34"/>
                        </a:rPr>
                        <a:t>7. การสัมมนางานวิจัยด้านหลักสูตรและการสอน คณะศึกษาศาสตร์ </a:t>
                      </a:r>
                      <a:r>
                        <a:rPr lang="th-TH" sz="1400" b="0" i="0" u="none" strike="noStrike" dirty="0" smtClean="0">
                          <a:latin typeface="TH Niramit AS" pitchFamily="2" charset="-34"/>
                          <a:cs typeface="TH Niramit AS" pitchFamily="2" charset="-34"/>
                        </a:rPr>
                        <a:t>มหาวิทยาลัย</a:t>
                      </a:r>
                      <a:endParaRPr lang="th-TH" sz="1400" b="0" i="0" u="none" strike="noStrike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5298" marR="5298" marT="52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ตัวชี้วัด </a:t>
                      </a:r>
                      <a:r>
                        <a:rPr lang="en-US" sz="1400" b="0" i="0" u="none" strike="noStrike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IQA</a:t>
                      </a:r>
                      <a:r>
                        <a:rPr lang="th-TH" sz="1400" b="0" i="0" u="none" strike="noStrike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</a:t>
                      </a:r>
                      <a:r>
                        <a:rPr lang="en-US" sz="1400" b="0" i="0" u="none" strike="noStrike" dirty="0" smtClean="0">
                          <a:latin typeface="TH Niramit AS" pitchFamily="2" charset="-34"/>
                          <a:cs typeface="TH Niramit AS" pitchFamily="2" charset="-34"/>
                        </a:rPr>
                        <a:t>4.1 (1)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 มีระบบและกลไกบริหารงานวิจัยหรืองานสร้างสรรค์ เพื่อให้บรรลุเป้าหมายตามแผนด้านการวิจัยของคณะ และดำเนินการตามระบบที่กำหนด</a:t>
                      </a:r>
                      <a:endParaRPr lang="th-TH" sz="1400" b="0" i="0" u="none" strike="noStrike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5298" marR="5298" marT="52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285860"/>
            <a:ext cx="7772400" cy="1470025"/>
          </a:xfrm>
        </p:spPr>
        <p:txBody>
          <a:bodyPr/>
          <a:lstStyle/>
          <a:p>
            <a:pPr algn="ctr"/>
            <a:r>
              <a:rPr lang="th-TH" sz="40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บุคลากรสายสนับสนุนจะมีบทบาทอย่างไรในการประกันคุณภาพของคณะศึกษาศาสตร์</a:t>
            </a:r>
            <a:endParaRPr lang="th-TH" sz="4000" b="1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857224" y="2786058"/>
            <a:ext cx="7643866" cy="1752600"/>
          </a:xfrm>
        </p:spPr>
        <p:txBody>
          <a:bodyPr/>
          <a:lstStyle/>
          <a:p>
            <a:pPr marL="514350" indent="-514350" algn="l"/>
            <a:r>
              <a:rPr lang="th-TH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ระดับที่ </a:t>
            </a:r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ให้ข้อมูลที่เกี่ยวข้อง</a:t>
            </a:r>
          </a:p>
          <a:p>
            <a:pPr marL="514350" indent="-514350" algn="l"/>
            <a:r>
              <a:rPr lang="th-TH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ระดับที่ </a:t>
            </a:r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2  </a:t>
            </a:r>
            <a:r>
              <a:rPr lang="th-TH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รวบรวม วิเคราะห์ และรายงานข้อมูล</a:t>
            </a:r>
          </a:p>
          <a:p>
            <a:pPr marL="514350" indent="-514350" algn="l"/>
            <a:r>
              <a:rPr lang="th-TH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ระดับที่ </a:t>
            </a:r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3  </a:t>
            </a:r>
            <a:r>
              <a:rPr lang="th-TH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มีระบบการรวบรวม การวิเคราะห์ และการรายงานข้อมูล </a:t>
            </a:r>
          </a:p>
          <a:p>
            <a:pPr marL="514350" indent="-514350" algn="l"/>
            <a:r>
              <a:rPr lang="th-TH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ระดับที่ </a:t>
            </a:r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4  </a:t>
            </a:r>
            <a:r>
              <a:rPr lang="th-TH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มีระบบการรวบรวม การวิเคราะห์ การรายงานข้อมูล และนำผลมาใช้ปรับปรุงพัฒนา</a:t>
            </a:r>
          </a:p>
          <a:p>
            <a:pPr marL="514350" indent="-514350" algn="l"/>
            <a:r>
              <a:rPr lang="th-TH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ระดับที่ </a:t>
            </a:r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5  </a:t>
            </a:r>
            <a:r>
              <a:rPr lang="th-TH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มีแนวปฏิบัติที่ดี / นวัตกรรม ในการนำมาพัฒนางานที่รับผิดชอบอย่างต่อเนื่อง และสม่ำเสมอ</a:t>
            </a:r>
          </a:p>
          <a:p>
            <a:pPr marL="514350" indent="-514350" algn="l">
              <a:buAutoNum type="arabicPeriod"/>
            </a:pPr>
            <a:endParaRPr lang="th-TH" dirty="0">
              <a:solidFill>
                <a:schemeClr val="tx1">
                  <a:lumMod val="90000"/>
                  <a:lumOff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033722"/>
            <a:ext cx="6986614" cy="17526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ท่านเกี่ยวข้องกับงานใดบ้างในตัวชี้วัดการประเมินภายใน</a:t>
            </a:r>
          </a:p>
          <a:p>
            <a:pPr algn="l">
              <a:spcBef>
                <a:spcPts val="0"/>
              </a:spcBef>
            </a:pP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(เพื่อนำไปกำหนดไว้ในภาระงานที่รับผิดชอบ </a:t>
            </a:r>
            <a:r>
              <a:rPr lang="en-US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PD)</a:t>
            </a:r>
            <a:endParaRPr lang="th-TH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>
              <a:spcBef>
                <a:spcPts val="0"/>
              </a:spcBef>
              <a:buFontTx/>
              <a:buChar char="-"/>
            </a:pP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หากท่านเป็นผู้รับผิดชอบงานโดยตรง ท่านจะมีแนวทางการปฏิบัติงาน   </a:t>
            </a:r>
          </a:p>
          <a:p>
            <a:pPr algn="l">
              <a:spcBef>
                <a:spcPts val="0"/>
              </a:spcBef>
            </a:pP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อย่างไรเพื่อให้งานนั้นประสบผลสำเร็จ และส่งผลกระทบที่ดีต่อองค์กร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214414" y="1500174"/>
            <a:ext cx="7000924" cy="1143008"/>
          </a:xfrm>
          <a:prstGeom prst="roundRect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FreesiaUPC" pitchFamily="34" charset="-34"/>
              </a:rPr>
              <a:t>ตัวชี้วัดการประเมินคุณภาพภายใน</a:t>
            </a:r>
            <a:endParaRPr lang="th-TH" sz="4800" b="1" dirty="0">
              <a:solidFill>
                <a:schemeClr val="bg1"/>
              </a:solidFill>
              <a:latin typeface="TH SarabunPSK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605" y="210901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  Q  A   KPIs 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3286116" y="214290"/>
            <a:ext cx="5715040" cy="714380"/>
          </a:xfrm>
          <a:prstGeom prst="roundRect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FreesiaUPC" pitchFamily="34" charset="-34"/>
              </a:rPr>
              <a:t>ตัวชี้วัดการประเมินคุณภาพภายใน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FreesiaUPC" pitchFamily="34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/>
        </p:nvGraphicFramePr>
        <p:xfrm>
          <a:off x="285753" y="1571612"/>
          <a:ext cx="8643965" cy="4389120"/>
        </p:xfrm>
        <a:graphic>
          <a:graphicData uri="http://schemas.openxmlformats.org/drawingml/2006/table">
            <a:tbl>
              <a:tblPr/>
              <a:tblGrid>
                <a:gridCol w="5124049"/>
                <a:gridCol w="879979"/>
                <a:gridCol w="879979"/>
                <a:gridCol w="879979"/>
                <a:gridCol w="879979"/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2E149C"/>
                          </a:solidFill>
                          <a:latin typeface="TH SarabunPSK" pitchFamily="34" charset="-34"/>
                          <a:ea typeface="CordiaNew"/>
                          <a:cs typeface="TH SarabunPSK" pitchFamily="34" charset="-34"/>
                        </a:rPr>
                        <a:t>องค์ประกอบ</a:t>
                      </a:r>
                      <a:endParaRPr lang="en-US" sz="2400" b="1" dirty="0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รวม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Input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Process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Output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r>
                        <a:rPr lang="en-US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.</a:t>
                      </a: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ปรัชญา ปณิธาน วัตถุประสงค์ และแผนการดำเนินงาน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r>
                        <a:rPr lang="en-US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.</a:t>
                      </a: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การเรียนการสอน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14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CordiaNew"/>
                          <a:cs typeface="TH SarabunPSK" pitchFamily="34" charset="-34"/>
                        </a:rPr>
                        <a:t>3. </a:t>
                      </a: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CordiaNew"/>
                          <a:cs typeface="TH SarabunPSK" pitchFamily="34" charset="-34"/>
                        </a:rPr>
                        <a:t>กิจกรรมการพัฒนานักศึกษา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CordiaNew"/>
                          <a:cs typeface="TH SarabunPSK" pitchFamily="34" charset="-34"/>
                        </a:rPr>
                        <a:t>4. </a:t>
                      </a: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CordiaNew"/>
                          <a:cs typeface="TH SarabunPSK" pitchFamily="34" charset="-34"/>
                        </a:rPr>
                        <a:t>การวิจัย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CordiaNew"/>
                          <a:cs typeface="TH SarabunPSK" pitchFamily="34" charset="-34"/>
                        </a:rPr>
                        <a:t>5. </a:t>
                      </a: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CordiaNew"/>
                          <a:cs typeface="TH SarabunPSK" pitchFamily="34" charset="-34"/>
                        </a:rPr>
                        <a:t>การบริการวิชาการแก่สังคม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CordiaNew"/>
                          <a:cs typeface="TH SarabunPSK" pitchFamily="34" charset="-34"/>
                        </a:rPr>
                        <a:t>6. </a:t>
                      </a: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CordiaNew"/>
                          <a:cs typeface="TH SarabunPSK" pitchFamily="34" charset="-34"/>
                        </a:rPr>
                        <a:t>การทำนุบำรุงศิลปะและวัฒนธรรม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CordiaNew"/>
                          <a:cs typeface="TH SarabunPSK" pitchFamily="34" charset="-34"/>
                        </a:rPr>
                        <a:t>7. </a:t>
                      </a: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CordiaNew"/>
                          <a:cs typeface="TH SarabunPSK" pitchFamily="34" charset="-34"/>
                        </a:rPr>
                        <a:t>การบริหารและการจัดการ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CordiaNew"/>
                          <a:cs typeface="TH SarabunPSK" pitchFamily="34" charset="-34"/>
                        </a:rPr>
                        <a:t>8.</a:t>
                      </a: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CordiaNew"/>
                          <a:cs typeface="TH SarabunPSK" pitchFamily="34" charset="-34"/>
                        </a:rPr>
                        <a:t> การเงินและงบประมาณ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CordiaNew"/>
                          <a:cs typeface="TH SarabunPSK" pitchFamily="34" charset="-34"/>
                        </a:rPr>
                        <a:t>9.</a:t>
                      </a: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CordiaNew"/>
                          <a:cs typeface="TH SarabunPSK" pitchFamily="34" charset="-34"/>
                        </a:rPr>
                        <a:t> ระบบและกลไกการประกันคุณภาพ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รวม</a:t>
                      </a:r>
                      <a:endParaRPr lang="en-US" sz="2400" b="1" dirty="0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22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15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42</a:t>
                      </a:r>
                      <a:endParaRPr lang="en-US" sz="2400" b="1" dirty="0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91TGp_food_light">
  <a:themeElements>
    <a:clrScheme name="282TGp_food_light_ani 2">
      <a:dk1>
        <a:srgbClr val="30311D"/>
      </a:dk1>
      <a:lt1>
        <a:srgbClr val="FFFFFF"/>
      </a:lt1>
      <a:dk2>
        <a:srgbClr val="333399"/>
      </a:dk2>
      <a:lt2>
        <a:srgbClr val="C0C0C0"/>
      </a:lt2>
      <a:accent1>
        <a:srgbClr val="FACF67"/>
      </a:accent1>
      <a:accent2>
        <a:srgbClr val="D67C57"/>
      </a:accent2>
      <a:accent3>
        <a:srgbClr val="FFFFFF"/>
      </a:accent3>
      <a:accent4>
        <a:srgbClr val="272817"/>
      </a:accent4>
      <a:accent5>
        <a:srgbClr val="FCE4B8"/>
      </a:accent5>
      <a:accent6>
        <a:srgbClr val="C2704E"/>
      </a:accent6>
      <a:hlink>
        <a:srgbClr val="954B0C"/>
      </a:hlink>
      <a:folHlink>
        <a:srgbClr val="91597E"/>
      </a:folHlink>
    </a:clrScheme>
    <a:fontScheme name="282TGp_food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82TGp_food_light_ani 1">
        <a:dk1>
          <a:srgbClr val="30311D"/>
        </a:dk1>
        <a:lt1>
          <a:srgbClr val="FFFFFF"/>
        </a:lt1>
        <a:dk2>
          <a:srgbClr val="333399"/>
        </a:dk2>
        <a:lt2>
          <a:srgbClr val="C0C0C0"/>
        </a:lt2>
        <a:accent1>
          <a:srgbClr val="3780BD"/>
        </a:accent1>
        <a:accent2>
          <a:srgbClr val="98C13D"/>
        </a:accent2>
        <a:accent3>
          <a:srgbClr val="FFFFFF"/>
        </a:accent3>
        <a:accent4>
          <a:srgbClr val="272817"/>
        </a:accent4>
        <a:accent5>
          <a:srgbClr val="AEC0DB"/>
        </a:accent5>
        <a:accent6>
          <a:srgbClr val="89AF36"/>
        </a:accent6>
        <a:hlink>
          <a:srgbClr val="F5B821"/>
        </a:hlink>
        <a:folHlink>
          <a:srgbClr val="9159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2TGp_food_light_ani 2">
        <a:dk1>
          <a:srgbClr val="30311D"/>
        </a:dk1>
        <a:lt1>
          <a:srgbClr val="FFFFFF"/>
        </a:lt1>
        <a:dk2>
          <a:srgbClr val="333399"/>
        </a:dk2>
        <a:lt2>
          <a:srgbClr val="C0C0C0"/>
        </a:lt2>
        <a:accent1>
          <a:srgbClr val="FACF67"/>
        </a:accent1>
        <a:accent2>
          <a:srgbClr val="D67C57"/>
        </a:accent2>
        <a:accent3>
          <a:srgbClr val="FFFFFF"/>
        </a:accent3>
        <a:accent4>
          <a:srgbClr val="272817"/>
        </a:accent4>
        <a:accent5>
          <a:srgbClr val="FCE4B8"/>
        </a:accent5>
        <a:accent6>
          <a:srgbClr val="C2704E"/>
        </a:accent6>
        <a:hlink>
          <a:srgbClr val="954B0C"/>
        </a:hlink>
        <a:folHlink>
          <a:srgbClr val="9159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2TGp_food_light_ani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D51919"/>
        </a:accent1>
        <a:accent2>
          <a:srgbClr val="F7A83F"/>
        </a:accent2>
        <a:accent3>
          <a:srgbClr val="FFFFFF"/>
        </a:accent3>
        <a:accent4>
          <a:srgbClr val="000000"/>
        </a:accent4>
        <a:accent5>
          <a:srgbClr val="E7ABAB"/>
        </a:accent5>
        <a:accent6>
          <a:srgbClr val="E09838"/>
        </a:accent6>
        <a:hlink>
          <a:srgbClr val="6EB3F2"/>
        </a:hlink>
        <a:folHlink>
          <a:srgbClr val="655EC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291TGp_food_light</Template>
  <TotalTime>1350</TotalTime>
  <Words>7064</Words>
  <Application>Microsoft Office PowerPoint</Application>
  <PresentationFormat>นำเสนอทางหน้าจอ (4:3)</PresentationFormat>
  <Paragraphs>1062</Paragraphs>
  <Slides>65</Slides>
  <Notes>17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65</vt:i4>
      </vt:variant>
    </vt:vector>
  </HeadingPairs>
  <TitlesOfParts>
    <vt:vector size="67" baseType="lpstr">
      <vt:lpstr>291TGp_food_light</vt:lpstr>
      <vt:lpstr>Acrobat Document</vt:lpstr>
      <vt:lpstr>การประกันคุณภาพภายใน :แนวปฏิบัติสำหรับบุคลากรสายสนับสนุน</vt:lpstr>
      <vt:lpstr>ระบบการประกันคุณภาพการศึกษา ตามกฎกระทรวงฯ พ.ศ. 2553</vt:lpstr>
      <vt:lpstr>ภาพนิ่ง 3</vt:lpstr>
      <vt:lpstr>ภาพนิ่ง 4</vt:lpstr>
      <vt:lpstr>ภาพนิ่ง 5</vt:lpstr>
      <vt:lpstr>กระบวนการ PDCA กับการประกันคุณภาพภายใน</vt:lpstr>
      <vt:lpstr>บุคลากรสายสนับสนุนจะมีบทบาทอย่างไรในการประกันคุณภาพของคณะศึกษาศาสตร์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2.2 อาจารย์ประจำที่วุฒิปริญญาเอก (เลือก 1 แนวทาง จาก 2 แนวทาง)  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  <vt:lpstr>ภาพนิ่ง 42</vt:lpstr>
      <vt:lpstr>ภาพนิ่ง 43</vt:lpstr>
      <vt:lpstr>ภาพนิ่ง 44</vt:lpstr>
      <vt:lpstr>ภาพนิ่ง 45</vt:lpstr>
      <vt:lpstr>ภาพนิ่ง 46</vt:lpstr>
      <vt:lpstr>ภาพนิ่ง 47</vt:lpstr>
      <vt:lpstr>ภาพนิ่ง 48</vt:lpstr>
      <vt:lpstr>ภาพนิ่ง 49</vt:lpstr>
      <vt:lpstr>ภาพนิ่ง 50</vt:lpstr>
      <vt:lpstr>ภาพนิ่ง 51</vt:lpstr>
      <vt:lpstr>ภาพนิ่ง 52</vt:lpstr>
      <vt:lpstr>ภาพนิ่ง 53</vt:lpstr>
      <vt:lpstr>ภาพนิ่ง 54</vt:lpstr>
      <vt:lpstr>ภาพนิ่ง 55</vt:lpstr>
      <vt:lpstr>ภาพนิ่ง 56</vt:lpstr>
      <vt:lpstr>ภาพนิ่ง 57</vt:lpstr>
      <vt:lpstr>ภาพนิ่ง 58</vt:lpstr>
      <vt:lpstr>ภาพนิ่ง 59</vt:lpstr>
      <vt:lpstr>ภาพนิ่ง 60</vt:lpstr>
      <vt:lpstr>ภาพนิ่ง 61</vt:lpstr>
      <vt:lpstr>ภาพนิ่ง 62</vt:lpstr>
      <vt:lpstr>ภาพนิ่ง 63</vt:lpstr>
      <vt:lpstr>ภาพนิ่ง 64</vt:lpstr>
      <vt:lpstr>ความสอดคล้องโครงการหรือกิจกรรมที่สาขาวิชา/กลุ่มวิชาดำเนินการอยู่กับ ตัวชี้วัด (KPI) [โดยใช้ข้อมูลจาก แผนปฏิบัติราชการ 4 ปี 2555-2558 และแผนปฏิบัติการ ปีงบประมาณ 2555]</vt:lpstr>
    </vt:vector>
  </TitlesOfParts>
  <Company>KhonKaen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การฝึกอบรมผู้ตรวจประเมินคุณภาพภายในระดับภาควิชา ปีการศึกษา 2554</dc:title>
  <dc:creator>Pawana Kittiwimolchai</dc:creator>
  <cp:lastModifiedBy>KKD Windows Se7en V1</cp:lastModifiedBy>
  <cp:revision>87</cp:revision>
  <dcterms:created xsi:type="dcterms:W3CDTF">2012-03-15T14:17:45Z</dcterms:created>
  <dcterms:modified xsi:type="dcterms:W3CDTF">2012-07-21T06:37:14Z</dcterms:modified>
</cp:coreProperties>
</file>